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56" r:id="rId2"/>
    <p:sldId id="257" r:id="rId3"/>
    <p:sldId id="258" r:id="rId4"/>
    <p:sldId id="278" r:id="rId5"/>
    <p:sldId id="259" r:id="rId6"/>
    <p:sldId id="269" r:id="rId7"/>
    <p:sldId id="260" r:id="rId8"/>
    <p:sldId id="298" r:id="rId9"/>
    <p:sldId id="261" r:id="rId10"/>
    <p:sldId id="262" r:id="rId11"/>
    <p:sldId id="263" r:id="rId12"/>
    <p:sldId id="264" r:id="rId13"/>
    <p:sldId id="265" r:id="rId14"/>
    <p:sldId id="266" r:id="rId15"/>
    <p:sldId id="267" r:id="rId16"/>
    <p:sldId id="268" r:id="rId17"/>
    <p:sldId id="276" r:id="rId18"/>
    <p:sldId id="277" r:id="rId19"/>
    <p:sldId id="270" r:id="rId20"/>
    <p:sldId id="271" r:id="rId21"/>
    <p:sldId id="272" r:id="rId22"/>
    <p:sldId id="273" r:id="rId23"/>
    <p:sldId id="274" r:id="rId24"/>
    <p:sldId id="275" r:id="rId25"/>
    <p:sldId id="279" r:id="rId26"/>
    <p:sldId id="280" r:id="rId27"/>
    <p:sldId id="281" r:id="rId28"/>
    <p:sldId id="282"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C3AA25-36D6-4588-8CAE-FA5E9987D807}" type="datetimeFigureOut">
              <a:rPr lang="en-US" smtClean="0"/>
              <a:t>9/14/2018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7D1665-85EE-4038-9396-A1E3C11A47E4}" type="slidenum">
              <a:rPr lang="en-US" smtClean="0"/>
              <a:t>‹#›</a:t>
            </a:fld>
            <a:endParaRPr lang="en-US"/>
          </a:p>
        </p:txBody>
      </p:sp>
    </p:spTree>
    <p:extLst>
      <p:ext uri="{BB962C8B-B14F-4D97-AF65-F5344CB8AC3E}">
        <p14:creationId xmlns:p14="http://schemas.microsoft.com/office/powerpoint/2010/main" val="4269431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5E7E8B-5B49-42A7-B3E1-038285FEC92D}" type="slidenum">
              <a:rPr lang="en-US" smtClean="0"/>
              <a:pPr/>
              <a:t>32</a:t>
            </a:fld>
            <a:endParaRPr lang="en-US"/>
          </a:p>
        </p:txBody>
      </p:sp>
    </p:spTree>
    <p:extLst>
      <p:ext uri="{BB962C8B-B14F-4D97-AF65-F5344CB8AC3E}">
        <p14:creationId xmlns:p14="http://schemas.microsoft.com/office/powerpoint/2010/main" val="28082449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31494114-582F-48A8-B390-571131646A2F}" type="datetimeFigureOut">
              <a:rPr lang="en-US" smtClean="0"/>
              <a:pPr/>
              <a:t>9/14/2018</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3E0A5EED-00E1-40AD-98EB-E71309DB31C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pull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1494114-582F-48A8-B390-571131646A2F}" type="datetimeFigureOut">
              <a:rPr lang="en-US" smtClean="0"/>
              <a:pPr/>
              <a:t>9/14/2018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0A5EED-00E1-40AD-98EB-E71309DB31C1}" type="slidenum">
              <a:rPr lang="en-US" smtClean="0"/>
              <a:pPr/>
              <a:t>‹#›</a:t>
            </a:fld>
            <a:endParaRPr lang="en-US"/>
          </a:p>
        </p:txBody>
      </p:sp>
    </p:spTree>
  </p:cSld>
  <p:clrMapOvr>
    <a:masterClrMapping/>
  </p:clrMapOvr>
  <p:transition>
    <p:pull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31494114-582F-48A8-B390-571131646A2F}" type="datetimeFigureOut">
              <a:rPr lang="en-US" smtClean="0"/>
              <a:pPr/>
              <a:t>9/14/2018</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3E0A5EED-00E1-40AD-98EB-E71309DB31C1}" type="slidenum">
              <a:rPr lang="en-US" smtClean="0"/>
              <a:pPr/>
              <a:t>‹#›</a:t>
            </a:fld>
            <a:endParaRPr lang="en-US"/>
          </a:p>
        </p:txBody>
      </p:sp>
    </p:spTree>
  </p:cSld>
  <p:clrMapOvr>
    <a:masterClrMapping/>
  </p:clrMapOvr>
  <p:transition>
    <p:pull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1494114-582F-48A8-B390-571131646A2F}" type="datetimeFigureOut">
              <a:rPr lang="en-US" smtClean="0"/>
              <a:pPr/>
              <a:t>9/14/2018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E0A5EED-00E1-40AD-98EB-E71309DB31C1}" type="slidenum">
              <a:rPr lang="en-US" smtClean="0"/>
              <a:pPr/>
              <a:t>‹#›</a:t>
            </a:fld>
            <a:endParaRPr lang="en-US"/>
          </a:p>
        </p:txBody>
      </p:sp>
    </p:spTree>
  </p:cSld>
  <p:clrMapOvr>
    <a:masterClrMapping/>
  </p:clrMapOvr>
  <p:transition>
    <p:pull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31494114-582F-48A8-B390-571131646A2F}" type="datetimeFigureOut">
              <a:rPr lang="en-US" smtClean="0"/>
              <a:pPr/>
              <a:t>9/14/2018</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3E0A5EED-00E1-40AD-98EB-E71309DB31C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pull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1494114-582F-48A8-B390-571131646A2F}" type="datetimeFigureOut">
              <a:rPr lang="en-US" smtClean="0"/>
              <a:pPr/>
              <a:t>9/14/2018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0A5EED-00E1-40AD-98EB-E71309DB31C1}" type="slidenum">
              <a:rPr lang="en-US" smtClean="0"/>
              <a:pPr/>
              <a:t>‹#›</a:t>
            </a:fld>
            <a:endParaRPr lang="en-US"/>
          </a:p>
        </p:txBody>
      </p:sp>
    </p:spTree>
  </p:cSld>
  <p:clrMapOvr>
    <a:masterClrMapping/>
  </p:clrMapOvr>
  <p:transition>
    <p:pull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1494114-582F-48A8-B390-571131646A2F}" type="datetimeFigureOut">
              <a:rPr lang="en-US" smtClean="0"/>
              <a:pPr/>
              <a:t>9/14/2018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E0A5EED-00E1-40AD-98EB-E71309DB31C1}" type="slidenum">
              <a:rPr lang="en-US" smtClean="0"/>
              <a:pPr/>
              <a:t>‹#›</a:t>
            </a:fld>
            <a:endParaRPr lang="en-US"/>
          </a:p>
        </p:txBody>
      </p:sp>
    </p:spTree>
  </p:cSld>
  <p:clrMapOvr>
    <a:masterClrMapping/>
  </p:clrMapOvr>
  <p:transition>
    <p:pull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1494114-582F-48A8-B390-571131646A2F}" type="datetimeFigureOut">
              <a:rPr lang="en-US" smtClean="0"/>
              <a:pPr/>
              <a:t>9/14/2018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E0A5EED-00E1-40AD-98EB-E71309DB31C1}" type="slidenum">
              <a:rPr lang="en-US" smtClean="0"/>
              <a:pPr/>
              <a:t>‹#›</a:t>
            </a:fld>
            <a:endParaRPr lang="en-US"/>
          </a:p>
        </p:txBody>
      </p:sp>
    </p:spTree>
  </p:cSld>
  <p:clrMapOvr>
    <a:masterClrMapping/>
  </p:clrMapOvr>
  <p:transition>
    <p:pull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31494114-582F-48A8-B390-571131646A2F}" type="datetimeFigureOut">
              <a:rPr lang="en-US" smtClean="0"/>
              <a:pPr/>
              <a:t>9/14/2018</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3E0A5EED-00E1-40AD-98EB-E71309DB31C1}" type="slidenum">
              <a:rPr lang="en-US" smtClean="0"/>
              <a:pPr/>
              <a:t>‹#›</a:t>
            </a:fld>
            <a:endParaRPr lang="en-US"/>
          </a:p>
        </p:txBody>
      </p:sp>
    </p:spTree>
  </p:cSld>
  <p:clrMapOvr>
    <a:masterClrMapping/>
  </p:clrMapOvr>
  <p:transition>
    <p:pull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1494114-582F-48A8-B390-571131646A2F}" type="datetimeFigureOut">
              <a:rPr lang="en-US" smtClean="0"/>
              <a:pPr/>
              <a:t>9/14/2018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0A5EED-00E1-40AD-98EB-E71309DB31C1}" type="slidenum">
              <a:rPr lang="en-US" smtClean="0"/>
              <a:pPr/>
              <a:t>‹#›</a:t>
            </a:fld>
            <a:endParaRPr lang="en-US"/>
          </a:p>
        </p:txBody>
      </p:sp>
    </p:spTree>
  </p:cSld>
  <p:clrMapOvr>
    <a:masterClrMapping/>
  </p:clrMapOvr>
  <p:transition>
    <p:pull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31494114-582F-48A8-B390-571131646A2F}" type="datetimeFigureOut">
              <a:rPr lang="en-US" smtClean="0"/>
              <a:pPr/>
              <a:t>9/14/2018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0A5EED-00E1-40AD-98EB-E71309DB31C1}"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transition>
    <p:pull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31494114-582F-48A8-B390-571131646A2F}" type="datetimeFigureOut">
              <a:rPr lang="en-US" smtClean="0"/>
              <a:pPr/>
              <a:t>9/14/2018</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3E0A5EED-00E1-40AD-98EB-E71309DB31C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pull dir="ld"/>
  </p:transition>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Writing a Research proposal</a:t>
            </a:r>
            <a:endParaRPr lang="en-US" dirty="0"/>
          </a:p>
        </p:txBody>
      </p:sp>
      <p:sp>
        <p:nvSpPr>
          <p:cNvPr id="3" name="Subtitle 2"/>
          <p:cNvSpPr>
            <a:spLocks noGrp="1"/>
          </p:cNvSpPr>
          <p:nvPr>
            <p:ph type="subTitle" idx="1"/>
          </p:nvPr>
        </p:nvSpPr>
        <p:spPr/>
        <p:txBody>
          <a:bodyPr/>
          <a:lstStyle/>
          <a:p>
            <a:r>
              <a:rPr lang="en-US" dirty="0" smtClean="0"/>
              <a:t>Presentation part one </a:t>
            </a:r>
            <a:endParaRPr lang="en-US" dirty="0"/>
          </a:p>
        </p:txBody>
      </p:sp>
    </p:spTree>
  </p:cSld>
  <p:clrMapOvr>
    <a:masterClrMapping/>
  </p:clrMapOvr>
  <p:transition>
    <p:pull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area </a:t>
            </a:r>
            <a:endParaRPr lang="en-US" dirty="0"/>
          </a:p>
        </p:txBody>
      </p:sp>
      <p:sp>
        <p:nvSpPr>
          <p:cNvPr id="3" name="Content Placeholder 2"/>
          <p:cNvSpPr>
            <a:spLocks noGrp="1"/>
          </p:cNvSpPr>
          <p:nvPr>
            <p:ph idx="1"/>
          </p:nvPr>
        </p:nvSpPr>
        <p:spPr/>
        <p:txBody>
          <a:bodyPr/>
          <a:lstStyle/>
          <a:p>
            <a:r>
              <a:rPr lang="en-US" dirty="0" smtClean="0"/>
              <a:t>Wide area of interests or concern </a:t>
            </a:r>
          </a:p>
          <a:p>
            <a:pPr>
              <a:buNone/>
            </a:pPr>
            <a:endParaRPr lang="en-US" dirty="0" smtClean="0"/>
          </a:p>
          <a:p>
            <a:r>
              <a:rPr lang="en-US" dirty="0" smtClean="0"/>
              <a:t>Broad problem that is closely related to one’s interest or professional goals </a:t>
            </a:r>
          </a:p>
          <a:p>
            <a:pPr>
              <a:buNone/>
            </a:pPr>
            <a:endParaRPr lang="en-US" dirty="0" smtClean="0"/>
          </a:p>
          <a:p>
            <a:r>
              <a:rPr lang="en-US" dirty="0" smtClean="0"/>
              <a:t>It forms basis of investigation</a:t>
            </a:r>
            <a:endParaRPr lang="en-US" dirty="0"/>
          </a:p>
        </p:txBody>
      </p:sp>
    </p:spTree>
  </p:cSld>
  <p:clrMapOvr>
    <a:masterClrMapping/>
  </p:clrMapOvr>
  <p:transition>
    <p:pull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topic</a:t>
            </a:r>
            <a:endParaRPr lang="en-US" dirty="0"/>
          </a:p>
        </p:txBody>
      </p:sp>
      <p:sp>
        <p:nvSpPr>
          <p:cNvPr id="3" name="Content Placeholder 2"/>
          <p:cNvSpPr>
            <a:spLocks noGrp="1"/>
          </p:cNvSpPr>
          <p:nvPr>
            <p:ph idx="1"/>
          </p:nvPr>
        </p:nvSpPr>
        <p:spPr/>
        <p:txBody>
          <a:bodyPr>
            <a:normAutofit lnSpcReduction="10000"/>
          </a:bodyPr>
          <a:lstStyle/>
          <a:p>
            <a:r>
              <a:rPr lang="en-US" dirty="0" smtClean="0"/>
              <a:t>The subject to be researched, analyzed and interpreted </a:t>
            </a:r>
          </a:p>
          <a:p>
            <a:pPr>
              <a:buNone/>
            </a:pPr>
            <a:endParaRPr lang="en-US" dirty="0" smtClean="0"/>
          </a:p>
          <a:p>
            <a:r>
              <a:rPr lang="en-US" dirty="0" smtClean="0"/>
              <a:t>A problem to be solved or issue to be understood </a:t>
            </a:r>
          </a:p>
          <a:p>
            <a:pPr>
              <a:buNone/>
            </a:pPr>
            <a:endParaRPr lang="en-US" dirty="0" smtClean="0"/>
          </a:p>
          <a:p>
            <a:r>
              <a:rPr lang="en-US" dirty="0" smtClean="0"/>
              <a:t> Conditions to be improved </a:t>
            </a:r>
          </a:p>
          <a:p>
            <a:pPr>
              <a:buNone/>
            </a:pPr>
            <a:endParaRPr lang="en-US" dirty="0" smtClean="0"/>
          </a:p>
          <a:p>
            <a:r>
              <a:rPr lang="en-US" dirty="0" smtClean="0"/>
              <a:t>Difficulties  to be eliminated</a:t>
            </a:r>
          </a:p>
          <a:p>
            <a:pPr>
              <a:buNone/>
            </a:pPr>
            <a:endParaRPr lang="en-US" dirty="0" smtClean="0"/>
          </a:p>
          <a:p>
            <a:r>
              <a:rPr lang="en-US" dirty="0" smtClean="0"/>
              <a:t>Question to be answered </a:t>
            </a:r>
          </a:p>
          <a:p>
            <a:endParaRPr lang="en-US" dirty="0"/>
          </a:p>
        </p:txBody>
      </p:sp>
    </p:spTree>
  </p:cSld>
  <p:clrMapOvr>
    <a:masterClrMapping/>
  </p:clrMapOvr>
  <p:transition>
    <p:pull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of research topic</a:t>
            </a:r>
            <a:endParaRPr lang="en-US" dirty="0"/>
          </a:p>
        </p:txBody>
      </p:sp>
      <p:sp>
        <p:nvSpPr>
          <p:cNvPr id="3" name="Content Placeholder 2"/>
          <p:cNvSpPr>
            <a:spLocks noGrp="1"/>
          </p:cNvSpPr>
          <p:nvPr>
            <p:ph idx="1"/>
          </p:nvPr>
        </p:nvSpPr>
        <p:spPr/>
        <p:txBody>
          <a:bodyPr/>
          <a:lstStyle/>
          <a:p>
            <a:r>
              <a:rPr lang="en-US" dirty="0" smtClean="0"/>
              <a:t>Personal experience</a:t>
            </a:r>
          </a:p>
          <a:p>
            <a:pPr>
              <a:buNone/>
            </a:pPr>
            <a:endParaRPr lang="en-US" dirty="0" smtClean="0"/>
          </a:p>
          <a:p>
            <a:r>
              <a:rPr lang="en-US" dirty="0" smtClean="0"/>
              <a:t>Existing theories </a:t>
            </a:r>
          </a:p>
          <a:p>
            <a:pPr>
              <a:buNone/>
            </a:pPr>
            <a:endParaRPr lang="en-US" dirty="0" smtClean="0"/>
          </a:p>
          <a:p>
            <a:r>
              <a:rPr lang="en-US" dirty="0" smtClean="0"/>
              <a:t>Need assessments</a:t>
            </a:r>
          </a:p>
          <a:p>
            <a:pPr>
              <a:buNone/>
            </a:pPr>
            <a:endParaRPr lang="en-US" dirty="0" smtClean="0"/>
          </a:p>
          <a:p>
            <a:r>
              <a:rPr lang="en-US" dirty="0" smtClean="0"/>
              <a:t>Literature resources  </a:t>
            </a:r>
          </a:p>
          <a:p>
            <a:endParaRPr lang="en-US" dirty="0"/>
          </a:p>
        </p:txBody>
      </p:sp>
    </p:spTree>
  </p:cSld>
  <p:clrMapOvr>
    <a:masterClrMapping/>
  </p:clrMapOvr>
  <p:transition>
    <p:pull dir="l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Good research topic </a:t>
            </a:r>
            <a:endParaRPr lang="en-US" dirty="0"/>
          </a:p>
        </p:txBody>
      </p:sp>
      <p:sp>
        <p:nvSpPr>
          <p:cNvPr id="3" name="Content Placeholder 2"/>
          <p:cNvSpPr>
            <a:spLocks noGrp="1"/>
          </p:cNvSpPr>
          <p:nvPr>
            <p:ph idx="1"/>
          </p:nvPr>
        </p:nvSpPr>
        <p:spPr/>
        <p:txBody>
          <a:bodyPr/>
          <a:lstStyle/>
          <a:p>
            <a:r>
              <a:rPr lang="en-US" dirty="0" smtClean="0"/>
              <a:t>Focus on concept</a:t>
            </a:r>
          </a:p>
          <a:p>
            <a:pPr>
              <a:buNone/>
            </a:pPr>
            <a:r>
              <a:rPr lang="en-US" dirty="0" smtClean="0"/>
              <a:t> </a:t>
            </a:r>
          </a:p>
          <a:p>
            <a:r>
              <a:rPr lang="en-US" dirty="0" smtClean="0"/>
              <a:t>Have a subject and object</a:t>
            </a:r>
          </a:p>
          <a:p>
            <a:pPr>
              <a:buNone/>
            </a:pPr>
            <a:r>
              <a:rPr lang="en-US" dirty="0" smtClean="0"/>
              <a:t> </a:t>
            </a:r>
          </a:p>
          <a:p>
            <a:r>
              <a:rPr lang="en-US" dirty="0" smtClean="0"/>
              <a:t>Define variables </a:t>
            </a:r>
          </a:p>
          <a:p>
            <a:pPr>
              <a:buNone/>
            </a:pPr>
            <a:endParaRPr lang="en-US" dirty="0" smtClean="0"/>
          </a:p>
          <a:p>
            <a:r>
              <a:rPr lang="en-US" dirty="0" smtClean="0"/>
              <a:t>About 12 words </a:t>
            </a:r>
          </a:p>
          <a:p>
            <a:pPr>
              <a:buNone/>
            </a:pPr>
            <a:endParaRPr lang="en-US" dirty="0" smtClean="0"/>
          </a:p>
          <a:p>
            <a:r>
              <a:rPr lang="en-US" dirty="0" smtClean="0"/>
              <a:t>Specific and accurate </a:t>
            </a:r>
          </a:p>
          <a:p>
            <a:pPr>
              <a:buNone/>
            </a:pPr>
            <a:endParaRPr lang="en-US" dirty="0"/>
          </a:p>
        </p:txBody>
      </p:sp>
    </p:spTree>
  </p:cSld>
  <p:clrMapOvr>
    <a:masterClrMapping/>
  </p:clrMapOvr>
  <p:transition>
    <p:pull dir="l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endParaRPr lang="en-US" dirty="0"/>
          </a:p>
        </p:txBody>
      </p:sp>
      <p:sp>
        <p:nvSpPr>
          <p:cNvPr id="3" name="Content Placeholder 2"/>
          <p:cNvSpPr>
            <a:spLocks noGrp="1"/>
          </p:cNvSpPr>
          <p:nvPr>
            <p:ph idx="1"/>
          </p:nvPr>
        </p:nvSpPr>
        <p:spPr>
          <a:xfrm>
            <a:off x="609600" y="2438400"/>
            <a:ext cx="7239000" cy="3191184"/>
          </a:xfrm>
        </p:spPr>
        <p:txBody>
          <a:bodyPr/>
          <a:lstStyle/>
          <a:p>
            <a:r>
              <a:rPr lang="en-US" dirty="0" smtClean="0"/>
              <a:t>Extended contact program and learning (wrong)</a:t>
            </a:r>
          </a:p>
          <a:p>
            <a:pPr>
              <a:buNone/>
            </a:pPr>
            <a:endParaRPr lang="en-US" dirty="0" smtClean="0"/>
          </a:p>
          <a:p>
            <a:r>
              <a:rPr lang="en-US" dirty="0" smtClean="0"/>
              <a:t>The effect of extended contact program on student achievement </a:t>
            </a:r>
            <a:endParaRPr lang="en-US" dirty="0"/>
          </a:p>
        </p:txBody>
      </p:sp>
    </p:spTree>
  </p:cSld>
  <p:clrMapOvr>
    <a:masterClrMapping/>
  </p:clrMapOvr>
  <p:transition>
    <p:pull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Choosing and narrowing research topic </a:t>
            </a:r>
            <a:endParaRPr lang="en-US" dirty="0"/>
          </a:p>
        </p:txBody>
      </p:sp>
      <p:sp>
        <p:nvSpPr>
          <p:cNvPr id="3" name="Content Placeholder 2"/>
          <p:cNvSpPr>
            <a:spLocks noGrp="1"/>
          </p:cNvSpPr>
          <p:nvPr>
            <p:ph idx="1"/>
          </p:nvPr>
        </p:nvSpPr>
        <p:spPr/>
        <p:txBody>
          <a:bodyPr>
            <a:normAutofit lnSpcReduction="10000"/>
          </a:bodyPr>
          <a:lstStyle/>
          <a:p>
            <a:r>
              <a:rPr lang="en-US" dirty="0" smtClean="0"/>
              <a:t>Identifying a research area</a:t>
            </a:r>
          </a:p>
          <a:p>
            <a:pPr>
              <a:buNone/>
            </a:pPr>
            <a:endParaRPr lang="en-US" dirty="0" smtClean="0"/>
          </a:p>
          <a:p>
            <a:r>
              <a:rPr lang="en-US" dirty="0" smtClean="0"/>
              <a:t>Seeking out specific research titles</a:t>
            </a:r>
          </a:p>
          <a:p>
            <a:pPr>
              <a:buNone/>
            </a:pPr>
            <a:endParaRPr lang="en-US" dirty="0" smtClean="0"/>
          </a:p>
          <a:p>
            <a:r>
              <a:rPr lang="en-US" dirty="0" smtClean="0"/>
              <a:t>Reading widely about two or three subjects that interest you. </a:t>
            </a:r>
          </a:p>
          <a:p>
            <a:pPr>
              <a:buNone/>
            </a:pPr>
            <a:endParaRPr lang="en-US" dirty="0" smtClean="0"/>
          </a:p>
          <a:p>
            <a:r>
              <a:rPr lang="en-US" dirty="0" smtClean="0"/>
              <a:t>Limit your research topic </a:t>
            </a:r>
          </a:p>
          <a:p>
            <a:pPr>
              <a:buNone/>
            </a:pPr>
            <a:endParaRPr lang="en-US" dirty="0" smtClean="0"/>
          </a:p>
          <a:p>
            <a:r>
              <a:rPr lang="en-US" dirty="0" smtClean="0"/>
              <a:t>Define your research topic once you feel satisfied </a:t>
            </a:r>
            <a:endParaRPr lang="en-US" dirty="0"/>
          </a:p>
        </p:txBody>
      </p:sp>
    </p:spTree>
  </p:cSld>
  <p:clrMapOvr>
    <a:masterClrMapping/>
  </p:clrMapOvr>
  <p:transition>
    <p:pull dir="l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endParaRPr lang="en-US" dirty="0"/>
          </a:p>
        </p:txBody>
      </p:sp>
      <p:sp>
        <p:nvSpPr>
          <p:cNvPr id="3" name="Content Placeholder 2"/>
          <p:cNvSpPr>
            <a:spLocks noGrp="1"/>
          </p:cNvSpPr>
          <p:nvPr>
            <p:ph idx="1"/>
          </p:nvPr>
        </p:nvSpPr>
        <p:spPr>
          <a:xfrm>
            <a:off x="457200" y="1447800"/>
            <a:ext cx="7239000" cy="4998720"/>
          </a:xfrm>
        </p:spPr>
        <p:txBody>
          <a:bodyPr/>
          <a:lstStyle/>
          <a:p>
            <a:pPr>
              <a:buNone/>
            </a:pPr>
            <a:r>
              <a:rPr lang="en-US" b="1" dirty="0" smtClean="0"/>
              <a:t>Research area:</a:t>
            </a:r>
            <a:r>
              <a:rPr lang="en-US" dirty="0" smtClean="0"/>
              <a:t> </a:t>
            </a:r>
          </a:p>
          <a:p>
            <a:pPr>
              <a:buFont typeface="Wingdings" pitchFamily="2" charset="2"/>
              <a:buChar char="ü"/>
            </a:pPr>
            <a:r>
              <a:rPr lang="en-US" dirty="0" err="1" smtClean="0"/>
              <a:t>Kownayn</a:t>
            </a:r>
            <a:r>
              <a:rPr lang="en-US" dirty="0" smtClean="0"/>
              <a:t> </a:t>
            </a:r>
            <a:r>
              <a:rPr lang="en-US" dirty="0" smtClean="0"/>
              <a:t>University’s </a:t>
            </a:r>
            <a:r>
              <a:rPr lang="en-US" dirty="0" smtClean="0"/>
              <a:t>immediate feedback to its students</a:t>
            </a:r>
          </a:p>
          <a:p>
            <a:pPr>
              <a:buNone/>
            </a:pPr>
            <a:endParaRPr lang="en-US" dirty="0" smtClean="0"/>
          </a:p>
          <a:p>
            <a:pPr algn="just">
              <a:buNone/>
            </a:pPr>
            <a:r>
              <a:rPr lang="en-US" b="1" dirty="0" smtClean="0"/>
              <a:t>Research topic</a:t>
            </a:r>
            <a:r>
              <a:rPr lang="en-US" dirty="0" smtClean="0"/>
              <a:t>: The effect of providing immediate feedback to </a:t>
            </a:r>
            <a:r>
              <a:rPr lang="en-US" dirty="0" err="1" smtClean="0"/>
              <a:t>Kownyn</a:t>
            </a:r>
            <a:r>
              <a:rPr lang="en-US" dirty="0" smtClean="0"/>
              <a:t> </a:t>
            </a:r>
            <a:r>
              <a:rPr lang="en-US" dirty="0" smtClean="0"/>
              <a:t>university students </a:t>
            </a:r>
          </a:p>
          <a:p>
            <a:pPr algn="ctr">
              <a:buNone/>
            </a:pPr>
            <a:r>
              <a:rPr lang="en-US" u="sng" dirty="0" smtClean="0">
                <a:latin typeface="Berlin Sans FB" pitchFamily="34" charset="0"/>
              </a:rPr>
              <a:t>Still broad </a:t>
            </a:r>
          </a:p>
          <a:p>
            <a:pPr algn="just">
              <a:buNone/>
            </a:pPr>
            <a:r>
              <a:rPr lang="en-US" b="1" dirty="0" smtClean="0"/>
              <a:t>Refined topic</a:t>
            </a:r>
            <a:r>
              <a:rPr lang="en-US" dirty="0" smtClean="0"/>
              <a:t>:  The impact of providing immediate feedback via e-Instruction responders in </a:t>
            </a:r>
            <a:r>
              <a:rPr lang="en-US" dirty="0" err="1" smtClean="0"/>
              <a:t>Kownayn</a:t>
            </a:r>
            <a:r>
              <a:rPr lang="en-US" dirty="0" smtClean="0"/>
              <a:t> </a:t>
            </a:r>
            <a:r>
              <a:rPr lang="en-US" dirty="0"/>
              <a:t>P</a:t>
            </a:r>
            <a:r>
              <a:rPr lang="en-US" dirty="0" smtClean="0"/>
              <a:t>A graduate classes</a:t>
            </a:r>
          </a:p>
          <a:p>
            <a:pPr>
              <a:buNone/>
            </a:pPr>
            <a:endParaRPr lang="en-US" dirty="0" smtClean="0"/>
          </a:p>
          <a:p>
            <a:endParaRPr lang="en-US" dirty="0"/>
          </a:p>
        </p:txBody>
      </p:sp>
    </p:spTree>
  </p:cSld>
  <p:clrMapOvr>
    <a:masterClrMapping/>
  </p:clrMapOvr>
  <p:transition>
    <p:pull dir="l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a:t>
            </a:r>
            <a:endParaRPr lang="en-US" dirty="0"/>
          </a:p>
        </p:txBody>
      </p:sp>
      <p:sp>
        <p:nvSpPr>
          <p:cNvPr id="3" name="Content Placeholder 2"/>
          <p:cNvSpPr>
            <a:spLocks noGrp="1"/>
          </p:cNvSpPr>
          <p:nvPr>
            <p:ph idx="1"/>
          </p:nvPr>
        </p:nvSpPr>
        <p:spPr/>
        <p:txBody>
          <a:bodyPr>
            <a:normAutofit fontScale="92500"/>
          </a:bodyPr>
          <a:lstStyle/>
          <a:p>
            <a:r>
              <a:rPr lang="en-US" dirty="0" smtClean="0"/>
              <a:t>Each research topic has a clear subject(IV) and object(DV)</a:t>
            </a:r>
          </a:p>
          <a:p>
            <a:pPr>
              <a:buNone/>
            </a:pPr>
            <a:endParaRPr lang="en-US" dirty="0" smtClean="0"/>
          </a:p>
          <a:p>
            <a:r>
              <a:rPr lang="en-US" dirty="0" smtClean="0"/>
              <a:t>Each topic clearly indicates the target population ( where the study will be conducted)</a:t>
            </a:r>
          </a:p>
          <a:p>
            <a:pPr>
              <a:buNone/>
            </a:pPr>
            <a:endParaRPr lang="en-US" dirty="0" smtClean="0"/>
          </a:p>
          <a:p>
            <a:r>
              <a:rPr lang="en-US" dirty="0" smtClean="0"/>
              <a:t>Research topics are written upper case</a:t>
            </a:r>
          </a:p>
          <a:p>
            <a:pPr>
              <a:buNone/>
            </a:pPr>
            <a:endParaRPr lang="en-US" dirty="0" smtClean="0"/>
          </a:p>
          <a:p>
            <a:r>
              <a:rPr lang="en-US" dirty="0" smtClean="0"/>
              <a:t>Title do not end with a period </a:t>
            </a:r>
          </a:p>
          <a:p>
            <a:pPr>
              <a:buNone/>
            </a:pPr>
            <a:endParaRPr lang="en-US" dirty="0" smtClean="0"/>
          </a:p>
          <a:p>
            <a:r>
              <a:rPr lang="en-US" dirty="0" smtClean="0"/>
              <a:t>Research topics are center aligned </a:t>
            </a:r>
          </a:p>
          <a:p>
            <a:endParaRPr lang="en-US" dirty="0"/>
          </a:p>
        </p:txBody>
      </p:sp>
    </p:spTree>
  </p:cSld>
  <p:clrMapOvr>
    <a:masterClrMapping/>
  </p:clrMapOvr>
  <p:transition>
    <p:pull dir="l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a:t>
            </a:r>
            <a:endParaRPr lang="en-US" dirty="0"/>
          </a:p>
        </p:txBody>
      </p:sp>
      <p:sp>
        <p:nvSpPr>
          <p:cNvPr id="3" name="Content Placeholder 2"/>
          <p:cNvSpPr>
            <a:spLocks noGrp="1"/>
          </p:cNvSpPr>
          <p:nvPr>
            <p:ph idx="1"/>
          </p:nvPr>
        </p:nvSpPr>
        <p:spPr/>
        <p:txBody>
          <a:bodyPr/>
          <a:lstStyle/>
          <a:p>
            <a:r>
              <a:rPr lang="en-US" dirty="0" smtClean="0"/>
              <a:t>Good title must avoid words that serve no purpose (i.e. “method”, “results”, “a study of” “an investigation”</a:t>
            </a:r>
          </a:p>
          <a:p>
            <a:pPr>
              <a:buNone/>
            </a:pPr>
            <a:endParaRPr lang="en-US" dirty="0" smtClean="0"/>
          </a:p>
          <a:p>
            <a:r>
              <a:rPr lang="en-US" dirty="0" smtClean="0"/>
              <a:t>Good title avoid using abbreviations in the title. </a:t>
            </a:r>
          </a:p>
          <a:p>
            <a:pPr>
              <a:buNone/>
            </a:pPr>
            <a:endParaRPr lang="en-US" dirty="0" smtClean="0"/>
          </a:p>
          <a:p>
            <a:r>
              <a:rPr lang="en-US" dirty="0" smtClean="0"/>
              <a:t>A title should not exceed 12 words or 50 characters – including punctuations </a:t>
            </a:r>
            <a:endParaRPr lang="en-US" dirty="0"/>
          </a:p>
        </p:txBody>
      </p:sp>
    </p:spTree>
  </p:cSld>
  <p:clrMapOvr>
    <a:masterClrMapping/>
  </p:clrMapOvr>
  <p:transition>
    <p:pull dir="l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problem </a:t>
            </a:r>
            <a:endParaRPr lang="en-US" dirty="0"/>
          </a:p>
        </p:txBody>
      </p:sp>
      <p:sp>
        <p:nvSpPr>
          <p:cNvPr id="3" name="Content Placeholder 2"/>
          <p:cNvSpPr>
            <a:spLocks noGrp="1"/>
          </p:cNvSpPr>
          <p:nvPr>
            <p:ph idx="1"/>
          </p:nvPr>
        </p:nvSpPr>
        <p:spPr/>
        <p:txBody>
          <a:bodyPr/>
          <a:lstStyle/>
          <a:p>
            <a:r>
              <a:rPr lang="en-US" dirty="0" smtClean="0"/>
              <a:t>Something arise from </a:t>
            </a:r>
          </a:p>
          <a:p>
            <a:pPr>
              <a:buNone/>
            </a:pPr>
            <a:r>
              <a:rPr lang="en-US" dirty="0" smtClean="0"/>
              <a:t>    current issues</a:t>
            </a:r>
          </a:p>
          <a:p>
            <a:pPr>
              <a:buNone/>
            </a:pPr>
            <a:r>
              <a:rPr lang="en-US" dirty="0" smtClean="0"/>
              <a:t>    current practices </a:t>
            </a:r>
          </a:p>
          <a:p>
            <a:pPr>
              <a:buNone/>
            </a:pPr>
            <a:r>
              <a:rPr lang="en-US" dirty="0" smtClean="0"/>
              <a:t>    current problems </a:t>
            </a:r>
          </a:p>
          <a:p>
            <a:pPr>
              <a:buNone/>
            </a:pPr>
            <a:r>
              <a:rPr lang="en-US" dirty="0" smtClean="0"/>
              <a:t>    </a:t>
            </a:r>
          </a:p>
          <a:p>
            <a:pPr algn="ctr">
              <a:buNone/>
            </a:pPr>
            <a:r>
              <a:rPr lang="en-US" dirty="0" smtClean="0"/>
              <a:t>That needs to solved </a:t>
            </a:r>
          </a:p>
          <a:p>
            <a:pPr algn="ctr">
              <a:buNone/>
            </a:pPr>
            <a:r>
              <a:rPr lang="en-US" dirty="0" smtClean="0"/>
              <a:t>    </a:t>
            </a:r>
            <a:endParaRPr lang="en-US" dirty="0"/>
          </a:p>
        </p:txBody>
      </p:sp>
    </p:spTree>
  </p:cSld>
  <p:clrMapOvr>
    <a:masterClrMapping/>
  </p:clrMapOvr>
  <p:transition>
    <p:pull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Overview </a:t>
            </a:r>
            <a:endParaRPr lang="en-US" dirty="0"/>
          </a:p>
        </p:txBody>
      </p:sp>
      <p:sp>
        <p:nvSpPr>
          <p:cNvPr id="3" name="Content Placeholder 2"/>
          <p:cNvSpPr>
            <a:spLocks noGrp="1"/>
          </p:cNvSpPr>
          <p:nvPr>
            <p:ph idx="1"/>
          </p:nvPr>
        </p:nvSpPr>
        <p:spPr/>
        <p:txBody>
          <a:bodyPr/>
          <a:lstStyle/>
          <a:p>
            <a:r>
              <a:rPr lang="en-US" dirty="0" smtClean="0"/>
              <a:t>Why write a research proposal </a:t>
            </a:r>
          </a:p>
          <a:p>
            <a:r>
              <a:rPr lang="en-US" dirty="0" smtClean="0"/>
              <a:t>What is a research </a:t>
            </a:r>
          </a:p>
          <a:p>
            <a:r>
              <a:rPr lang="en-US" dirty="0" smtClean="0"/>
              <a:t>Types of research</a:t>
            </a:r>
          </a:p>
          <a:p>
            <a:r>
              <a:rPr lang="en-US" dirty="0" smtClean="0"/>
              <a:t>Research Area </a:t>
            </a:r>
          </a:p>
          <a:p>
            <a:r>
              <a:rPr lang="en-US" dirty="0" smtClean="0"/>
              <a:t>Research Topic </a:t>
            </a:r>
          </a:p>
          <a:p>
            <a:r>
              <a:rPr lang="en-US" dirty="0" smtClean="0"/>
              <a:t>Sources of research Topic </a:t>
            </a:r>
          </a:p>
          <a:p>
            <a:r>
              <a:rPr lang="en-US" dirty="0" smtClean="0"/>
              <a:t>Research problem </a:t>
            </a:r>
          </a:p>
          <a:p>
            <a:r>
              <a:rPr lang="en-US" dirty="0" smtClean="0"/>
              <a:t>Research proposal components </a:t>
            </a:r>
          </a:p>
          <a:p>
            <a:r>
              <a:rPr lang="en-US" dirty="0" smtClean="0"/>
              <a:t>Research project components </a:t>
            </a:r>
            <a:endParaRPr lang="en-US" dirty="0"/>
          </a:p>
        </p:txBody>
      </p:sp>
    </p:spTree>
  </p:cSld>
  <p:clrMapOvr>
    <a:masterClrMapping/>
  </p:clrMapOvr>
  <p:transition>
    <p:pull dir="l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Components of problem </a:t>
            </a:r>
            <a:r>
              <a:rPr lang="en-US" dirty="0" err="1" smtClean="0"/>
              <a:t>st</a:t>
            </a:r>
            <a:endParaRPr lang="en-US" dirty="0"/>
          </a:p>
        </p:txBody>
      </p:sp>
      <p:sp>
        <p:nvSpPr>
          <p:cNvPr id="3" name="Content Placeholder 2"/>
          <p:cNvSpPr>
            <a:spLocks noGrp="1"/>
          </p:cNvSpPr>
          <p:nvPr>
            <p:ph idx="1"/>
          </p:nvPr>
        </p:nvSpPr>
        <p:spPr>
          <a:xfrm>
            <a:off x="914400" y="1524000"/>
            <a:ext cx="6553200" cy="4846320"/>
          </a:xfrm>
        </p:spPr>
        <p:txBody>
          <a:bodyPr/>
          <a:lstStyle/>
          <a:p>
            <a:r>
              <a:rPr lang="en-US" dirty="0" smtClean="0"/>
              <a:t>Ideal part </a:t>
            </a:r>
          </a:p>
          <a:p>
            <a:pPr>
              <a:buNone/>
            </a:pPr>
            <a:endParaRPr lang="en-US" dirty="0" smtClean="0"/>
          </a:p>
          <a:p>
            <a:r>
              <a:rPr lang="en-US" dirty="0" smtClean="0"/>
              <a:t>Actual part </a:t>
            </a:r>
          </a:p>
          <a:p>
            <a:pPr>
              <a:buNone/>
            </a:pPr>
            <a:endParaRPr lang="en-US" dirty="0" smtClean="0"/>
          </a:p>
          <a:p>
            <a:r>
              <a:rPr lang="en-US" dirty="0" smtClean="0"/>
              <a:t>The Gab </a:t>
            </a:r>
          </a:p>
          <a:p>
            <a:pPr>
              <a:buNone/>
            </a:pPr>
            <a:r>
              <a:rPr lang="en-US" dirty="0" smtClean="0"/>
              <a:t> </a:t>
            </a:r>
          </a:p>
          <a:p>
            <a:r>
              <a:rPr lang="en-US" dirty="0" smtClean="0"/>
              <a:t>Consequences </a:t>
            </a:r>
            <a:endParaRPr lang="en-US" dirty="0"/>
          </a:p>
        </p:txBody>
      </p:sp>
    </p:spTree>
  </p:cSld>
  <p:clrMapOvr>
    <a:masterClrMapping/>
  </p:clrMapOvr>
  <p:transition>
    <p:pull dir="l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Components of problem </a:t>
            </a:r>
            <a:r>
              <a:rPr lang="en-US" dirty="0" err="1" smtClean="0"/>
              <a:t>st</a:t>
            </a:r>
            <a:endParaRPr lang="en-US" dirty="0"/>
          </a:p>
        </p:txBody>
      </p:sp>
      <p:sp>
        <p:nvSpPr>
          <p:cNvPr id="3" name="Content Placeholder 2"/>
          <p:cNvSpPr>
            <a:spLocks noGrp="1"/>
          </p:cNvSpPr>
          <p:nvPr>
            <p:ph idx="1"/>
          </p:nvPr>
        </p:nvSpPr>
        <p:spPr/>
        <p:txBody>
          <a:bodyPr>
            <a:normAutofit lnSpcReduction="10000"/>
          </a:bodyPr>
          <a:lstStyle/>
          <a:p>
            <a:r>
              <a:rPr lang="en-US" dirty="0" smtClean="0"/>
              <a:t>The Ideal </a:t>
            </a:r>
          </a:p>
          <a:p>
            <a:pPr>
              <a:buNone/>
            </a:pPr>
            <a:r>
              <a:rPr lang="en-US" dirty="0" smtClean="0"/>
              <a:t> </a:t>
            </a:r>
          </a:p>
          <a:p>
            <a:pPr algn="just">
              <a:buNone/>
            </a:pPr>
            <a:r>
              <a:rPr lang="en-US" dirty="0" smtClean="0"/>
              <a:t>   According to Robinson and Rousseau (1994) an organizational change such as that incurred with restructuring and downsizing affects the steady state of employment still expected by many staff today. The loss of job stability and the subsequent need to renegotiate career expectations can be regarded as a major violation of the psychological contract and employee commitment. </a:t>
            </a:r>
          </a:p>
          <a:p>
            <a:pPr>
              <a:buNone/>
            </a:pPr>
            <a:endParaRPr lang="en-US" dirty="0"/>
          </a:p>
        </p:txBody>
      </p:sp>
    </p:spTree>
  </p:cSld>
  <p:clrMapOvr>
    <a:masterClrMapping/>
  </p:clrMapOvr>
  <p:transition>
    <p:pull dir="l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Components of problem </a:t>
            </a:r>
            <a:r>
              <a:rPr lang="en-US" dirty="0" err="1" smtClean="0"/>
              <a:t>st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actual </a:t>
            </a:r>
          </a:p>
          <a:p>
            <a:pPr>
              <a:buNone/>
            </a:pPr>
            <a:r>
              <a:rPr lang="en-US" dirty="0" smtClean="0"/>
              <a:t> </a:t>
            </a:r>
          </a:p>
          <a:p>
            <a:pPr algn="just">
              <a:buNone/>
            </a:pPr>
            <a:r>
              <a:rPr lang="en-US" dirty="0" smtClean="0"/>
              <a:t>   During the last two decades it was generally believed that organizational restructuring might affect employee commitment. During that period there was a formation of many business companies which have well defined organizational structure and those companies were conducting organizational restructuring to increase organization’s efficiencies and employee commitment and to compare employee commitment from period to period. (Cooper, 1998).</a:t>
            </a:r>
            <a:endParaRPr lang="en-US" dirty="0"/>
          </a:p>
        </p:txBody>
      </p:sp>
    </p:spTree>
  </p:cSld>
  <p:clrMapOvr>
    <a:masterClrMapping/>
  </p:clrMapOvr>
  <p:transition>
    <p:pull dir="l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 of problem </a:t>
            </a:r>
            <a:r>
              <a:rPr lang="en-US" dirty="0" err="1" smtClean="0"/>
              <a:t>st</a:t>
            </a:r>
            <a:endParaRPr lang="en-US" dirty="0"/>
          </a:p>
        </p:txBody>
      </p:sp>
      <p:sp>
        <p:nvSpPr>
          <p:cNvPr id="3" name="Content Placeholder 2"/>
          <p:cNvSpPr>
            <a:spLocks noGrp="1"/>
          </p:cNvSpPr>
          <p:nvPr>
            <p:ph idx="1"/>
          </p:nvPr>
        </p:nvSpPr>
        <p:spPr/>
        <p:txBody>
          <a:bodyPr/>
          <a:lstStyle/>
          <a:p>
            <a:r>
              <a:rPr lang="en-US" dirty="0" smtClean="0"/>
              <a:t>The gab </a:t>
            </a:r>
          </a:p>
          <a:p>
            <a:pPr>
              <a:buNone/>
            </a:pPr>
            <a:endParaRPr lang="en-US" dirty="0" smtClean="0"/>
          </a:p>
          <a:p>
            <a:pPr algn="just">
              <a:buNone/>
            </a:pPr>
            <a:r>
              <a:rPr lang="en-US" dirty="0" smtClean="0"/>
              <a:t>   In view of this there is a need to know the kind of relationship between organizational restructuring and employee commitment at service companies in Mogadishu and to ascertain what affect the restructuring process has had on staff within the service companies in Mogadishu.</a:t>
            </a:r>
            <a:endParaRPr lang="en-US" dirty="0"/>
          </a:p>
        </p:txBody>
      </p:sp>
    </p:spTree>
  </p:cSld>
  <p:clrMapOvr>
    <a:masterClrMapping/>
  </p:clrMapOvr>
  <p:transition>
    <p:pull dir="l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Components of problem </a:t>
            </a:r>
            <a:r>
              <a:rPr lang="en-US" dirty="0" err="1" smtClean="0"/>
              <a:t>st</a:t>
            </a:r>
            <a:endParaRPr lang="en-US" dirty="0"/>
          </a:p>
        </p:txBody>
      </p:sp>
      <p:sp>
        <p:nvSpPr>
          <p:cNvPr id="3" name="Content Placeholder 2"/>
          <p:cNvSpPr>
            <a:spLocks noGrp="1"/>
          </p:cNvSpPr>
          <p:nvPr>
            <p:ph idx="1"/>
          </p:nvPr>
        </p:nvSpPr>
        <p:spPr/>
        <p:txBody>
          <a:bodyPr/>
          <a:lstStyle/>
          <a:p>
            <a:r>
              <a:rPr lang="en-US" dirty="0" smtClean="0"/>
              <a:t>The consequence</a:t>
            </a:r>
          </a:p>
          <a:p>
            <a:pPr>
              <a:buNone/>
            </a:pPr>
            <a:r>
              <a:rPr lang="en-US" dirty="0" smtClean="0"/>
              <a:t>   </a:t>
            </a:r>
          </a:p>
          <a:p>
            <a:pPr>
              <a:buNone/>
            </a:pPr>
            <a:endParaRPr lang="en-US" dirty="0" smtClean="0"/>
          </a:p>
          <a:p>
            <a:pPr>
              <a:buNone/>
            </a:pPr>
            <a:r>
              <a:rPr lang="en-US" dirty="0" smtClean="0"/>
              <a:t>This could lead lack of employee commitment </a:t>
            </a:r>
            <a:endParaRPr lang="en-US" dirty="0"/>
          </a:p>
        </p:txBody>
      </p:sp>
    </p:spTree>
  </p:cSld>
  <p:clrMapOvr>
    <a:masterClrMapping/>
  </p:clrMapOvr>
  <p:transition>
    <p:pull dir="l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rmAutofit fontScale="90000"/>
          </a:bodyPr>
          <a:lstStyle/>
          <a:p>
            <a:r>
              <a:rPr lang="en-GB" sz="6000" dirty="0" smtClean="0"/>
              <a:t>Background Section</a:t>
            </a:r>
            <a:endParaRPr lang="en-GB" dirty="0"/>
          </a:p>
        </p:txBody>
      </p:sp>
      <p:sp>
        <p:nvSpPr>
          <p:cNvPr id="3" name="Content Placeholder 2"/>
          <p:cNvSpPr>
            <a:spLocks noGrp="1"/>
          </p:cNvSpPr>
          <p:nvPr>
            <p:ph idx="1"/>
          </p:nvPr>
        </p:nvSpPr>
        <p:spPr/>
        <p:txBody>
          <a:bodyPr>
            <a:normAutofit/>
          </a:bodyPr>
          <a:lstStyle/>
          <a:p>
            <a:r>
              <a:rPr lang="en-GB" dirty="0" smtClean="0"/>
              <a:t>Introduction:</a:t>
            </a:r>
          </a:p>
          <a:p>
            <a:pPr lvl="1"/>
            <a:r>
              <a:rPr lang="en-GB" dirty="0" smtClean="0"/>
              <a:t>It is the initial section of a proposal:</a:t>
            </a:r>
          </a:p>
          <a:p>
            <a:pPr lvl="2"/>
            <a:r>
              <a:rPr lang="en-GB" dirty="0" smtClean="0"/>
              <a:t>It is a set of statements relevant to the theme being </a:t>
            </a:r>
            <a:r>
              <a:rPr lang="en-GB" dirty="0" err="1" smtClean="0"/>
              <a:t>studie</a:t>
            </a:r>
            <a:r>
              <a:rPr lang="en-GB" dirty="0" smtClean="0"/>
              <a:t> that attracts the reader to the work</a:t>
            </a:r>
          </a:p>
          <a:p>
            <a:pPr lvl="2"/>
            <a:r>
              <a:rPr lang="en-GB" dirty="0" smtClean="0"/>
              <a:t>Introduces the status and theoretical and conceptual framework of the study</a:t>
            </a:r>
          </a:p>
          <a:p>
            <a:pPr lvl="2"/>
            <a:r>
              <a:rPr lang="en-GB" dirty="0" smtClean="0"/>
              <a:t>Provides evidence and conditions of the existing situation to make the reader feel the urgency of the problem and the need to study it</a:t>
            </a:r>
          </a:p>
          <a:p>
            <a:pPr lvl="2"/>
            <a:r>
              <a:rPr lang="en-GB" dirty="0" smtClean="0"/>
              <a:t>Portrays the history and the character of the problem, or issues at hand</a:t>
            </a:r>
            <a:endParaRPr lang="en-GB" dirty="0"/>
          </a:p>
        </p:txBody>
      </p:sp>
    </p:spTree>
    <p:extLst>
      <p:ext uri="{BB962C8B-B14F-4D97-AF65-F5344CB8AC3E}">
        <p14:creationId xmlns:p14="http://schemas.microsoft.com/office/powerpoint/2010/main" val="3737183331"/>
      </p:ext>
    </p:extLst>
  </p:cSld>
  <p:clrMapOvr>
    <a:masterClrMapping/>
  </p:clrMapOvr>
  <p:transition>
    <p:pull dir="l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Background Section, Cont…</a:t>
            </a:r>
            <a:endParaRPr lang="en-GB" dirty="0"/>
          </a:p>
        </p:txBody>
      </p:sp>
      <p:sp>
        <p:nvSpPr>
          <p:cNvPr id="3" name="Content Placeholder 2"/>
          <p:cNvSpPr>
            <a:spLocks noGrp="1"/>
          </p:cNvSpPr>
          <p:nvPr>
            <p:ph idx="1"/>
          </p:nvPr>
        </p:nvSpPr>
        <p:spPr/>
        <p:txBody>
          <a:bodyPr>
            <a:normAutofit lnSpcReduction="10000"/>
          </a:bodyPr>
          <a:lstStyle/>
          <a:p>
            <a:r>
              <a:rPr lang="en-GB" dirty="0" smtClean="0"/>
              <a:t>Format and Design:</a:t>
            </a:r>
          </a:p>
          <a:p>
            <a:pPr lvl="1"/>
            <a:r>
              <a:rPr lang="en-GB" dirty="0" smtClean="0"/>
              <a:t>It has four main dimensions:</a:t>
            </a:r>
          </a:p>
          <a:p>
            <a:pPr marL="971550" lvl="1" indent="-514350">
              <a:buFont typeface="+mj-lt"/>
              <a:buAutoNum type="arabicPeriod"/>
            </a:pPr>
            <a:r>
              <a:rPr lang="en-GB" dirty="0" smtClean="0"/>
              <a:t>The historical –  describes the relationship between the variables in the study. It provides brief history of the issue being investigated starting with the global history and narrowing down to historical issue in the area of under study.</a:t>
            </a:r>
          </a:p>
          <a:p>
            <a:pPr marL="971550" lvl="1" indent="-514350">
              <a:buFont typeface="+mj-lt"/>
              <a:buAutoNum type="arabicPeriod"/>
            </a:pPr>
            <a:r>
              <a:rPr lang="en-GB" dirty="0" smtClean="0"/>
              <a:t>The theoretical – describes the theory(s) on which the study will be based. It provides evidence towards the relationship between the variables in the study and the theory to be used.</a:t>
            </a:r>
          </a:p>
          <a:p>
            <a:pPr marL="971550" lvl="1" indent="-514350">
              <a:buNone/>
            </a:pPr>
            <a:endParaRPr lang="en-GB" dirty="0"/>
          </a:p>
        </p:txBody>
      </p:sp>
    </p:spTree>
    <p:extLst>
      <p:ext uri="{BB962C8B-B14F-4D97-AF65-F5344CB8AC3E}">
        <p14:creationId xmlns:p14="http://schemas.microsoft.com/office/powerpoint/2010/main" val="2995857891"/>
      </p:ext>
    </p:extLst>
  </p:cSld>
  <p:clrMapOvr>
    <a:masterClrMapping/>
  </p:clrMapOvr>
  <p:transition>
    <p:pull dir="l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Background Section, Cont…</a:t>
            </a:r>
            <a:endParaRPr lang="en-GB" dirty="0"/>
          </a:p>
        </p:txBody>
      </p:sp>
      <p:sp>
        <p:nvSpPr>
          <p:cNvPr id="3" name="Content Placeholder 2"/>
          <p:cNvSpPr>
            <a:spLocks noGrp="1"/>
          </p:cNvSpPr>
          <p:nvPr>
            <p:ph idx="1"/>
          </p:nvPr>
        </p:nvSpPr>
        <p:spPr/>
        <p:txBody>
          <a:bodyPr>
            <a:normAutofit/>
          </a:bodyPr>
          <a:lstStyle/>
          <a:p>
            <a:r>
              <a:rPr lang="en-GB" dirty="0" smtClean="0"/>
              <a:t>Format and Design:</a:t>
            </a:r>
          </a:p>
          <a:p>
            <a:pPr lvl="1"/>
            <a:r>
              <a:rPr lang="en-GB" dirty="0" smtClean="0"/>
              <a:t>It has four main dimensions:</a:t>
            </a:r>
          </a:p>
          <a:p>
            <a:pPr marL="971550" lvl="1" indent="-514350">
              <a:buFont typeface="+mj-lt"/>
              <a:buAutoNum type="arabicPeriod" startAt="3"/>
            </a:pPr>
            <a:r>
              <a:rPr lang="en-GB" dirty="0" smtClean="0"/>
              <a:t>The conceptual –  provides the definitions of terms in the topic. There are three main definitions that a researcher should provide in this section:</a:t>
            </a:r>
          </a:p>
          <a:p>
            <a:pPr marL="1371600" lvl="2" indent="-514350">
              <a:buFont typeface="+mj-lt"/>
              <a:buAutoNum type="alphaLcParenR"/>
            </a:pPr>
            <a:r>
              <a:rPr lang="en-GB" dirty="0" smtClean="0"/>
              <a:t>Literal definition</a:t>
            </a:r>
          </a:p>
          <a:p>
            <a:pPr marL="1371600" lvl="2" indent="-514350">
              <a:buFont typeface="+mj-lt"/>
              <a:buAutoNum type="alphaLcParenR"/>
            </a:pPr>
            <a:r>
              <a:rPr lang="en-GB" dirty="0" smtClean="0"/>
              <a:t>Working definition</a:t>
            </a:r>
          </a:p>
          <a:p>
            <a:pPr marL="1371600" lvl="2" indent="-514350">
              <a:buFont typeface="+mj-lt"/>
              <a:buAutoNum type="alphaLcParenR"/>
            </a:pPr>
            <a:r>
              <a:rPr lang="en-GB" dirty="0" smtClean="0"/>
              <a:t>Operational definition</a:t>
            </a:r>
          </a:p>
          <a:p>
            <a:endParaRPr lang="en-GB" dirty="0"/>
          </a:p>
        </p:txBody>
      </p:sp>
    </p:spTree>
    <p:extLst>
      <p:ext uri="{BB962C8B-B14F-4D97-AF65-F5344CB8AC3E}">
        <p14:creationId xmlns:p14="http://schemas.microsoft.com/office/powerpoint/2010/main" val="2890067798"/>
      </p:ext>
    </p:extLst>
  </p:cSld>
  <p:clrMapOvr>
    <a:masterClrMapping/>
  </p:clrMapOvr>
  <p:transition>
    <p:pull dir="l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Background Section, Cont…</a:t>
            </a:r>
            <a:endParaRPr lang="en-GB" dirty="0"/>
          </a:p>
        </p:txBody>
      </p:sp>
      <p:sp>
        <p:nvSpPr>
          <p:cNvPr id="3" name="Content Placeholder 2"/>
          <p:cNvSpPr>
            <a:spLocks noGrp="1"/>
          </p:cNvSpPr>
          <p:nvPr>
            <p:ph idx="1"/>
          </p:nvPr>
        </p:nvSpPr>
        <p:spPr/>
        <p:txBody>
          <a:bodyPr/>
          <a:lstStyle/>
          <a:p>
            <a:r>
              <a:rPr lang="en-GB" dirty="0" smtClean="0"/>
              <a:t>Format and Design:</a:t>
            </a:r>
          </a:p>
          <a:p>
            <a:pPr lvl="1"/>
            <a:r>
              <a:rPr lang="en-GB" dirty="0" smtClean="0"/>
              <a:t>It has four main dimensions:</a:t>
            </a:r>
          </a:p>
          <a:p>
            <a:pPr marL="514350" lvl="1" indent="-514350">
              <a:buFont typeface="+mj-lt"/>
              <a:buAutoNum type="arabicPeriod" startAt="4"/>
            </a:pPr>
            <a:r>
              <a:rPr lang="en-GB" dirty="0" smtClean="0"/>
              <a:t>The contextual – describes the problems in each operation of the variables in the context of the study.</a:t>
            </a:r>
          </a:p>
          <a:p>
            <a:pPr marL="914400" lvl="2" indent="-514350">
              <a:buNone/>
            </a:pPr>
            <a:endParaRPr lang="en-GB" dirty="0" smtClean="0"/>
          </a:p>
          <a:p>
            <a:endParaRPr lang="en-GB" dirty="0"/>
          </a:p>
        </p:txBody>
      </p:sp>
    </p:spTree>
    <p:extLst>
      <p:ext uri="{BB962C8B-B14F-4D97-AF65-F5344CB8AC3E}">
        <p14:creationId xmlns:p14="http://schemas.microsoft.com/office/powerpoint/2010/main" val="3864891431"/>
      </p:ext>
    </p:extLst>
  </p:cSld>
  <p:clrMapOvr>
    <a:masterClrMapping/>
  </p:clrMapOvr>
  <p:transition>
    <p:pull dir="l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the study  </a:t>
            </a:r>
            <a:endParaRPr lang="en-US" dirty="0"/>
          </a:p>
        </p:txBody>
      </p:sp>
      <p:sp>
        <p:nvSpPr>
          <p:cNvPr id="3" name="Content Placeholder 2"/>
          <p:cNvSpPr>
            <a:spLocks noGrp="1"/>
          </p:cNvSpPr>
          <p:nvPr>
            <p:ph idx="1"/>
          </p:nvPr>
        </p:nvSpPr>
        <p:spPr/>
        <p:txBody>
          <a:bodyPr>
            <a:normAutofit lnSpcReduction="10000"/>
          </a:bodyPr>
          <a:lstStyle/>
          <a:p>
            <a:r>
              <a:rPr lang="en-US" dirty="0" smtClean="0"/>
              <a:t>Provide a specific and accurate synopsis of the overall purpose of the study. </a:t>
            </a:r>
          </a:p>
          <a:p>
            <a:pPr>
              <a:buNone/>
            </a:pPr>
            <a:endParaRPr lang="en-US" dirty="0" smtClean="0"/>
          </a:p>
          <a:p>
            <a:r>
              <a:rPr lang="en-US" dirty="0" smtClean="0"/>
              <a:t>Define and delimit the specific area of the research. </a:t>
            </a:r>
          </a:p>
          <a:p>
            <a:r>
              <a:rPr lang="en-US" dirty="0" smtClean="0"/>
              <a:t>Some key points </a:t>
            </a:r>
          </a:p>
          <a:p>
            <a:pPr>
              <a:buNone/>
            </a:pPr>
            <a:r>
              <a:rPr lang="en-US" dirty="0" smtClean="0"/>
              <a:t>  Try to incorporate a sentence that begins with “The purpose of this study is….” </a:t>
            </a:r>
          </a:p>
          <a:p>
            <a:pPr>
              <a:buNone/>
            </a:pPr>
            <a:endParaRPr lang="en-US" dirty="0" smtClean="0"/>
          </a:p>
          <a:p>
            <a:pPr>
              <a:buNone/>
            </a:pPr>
            <a:r>
              <a:rPr lang="en-US" dirty="0" smtClean="0"/>
              <a:t>  Clearly identify and define the central concepts </a:t>
            </a:r>
            <a:endParaRPr lang="en-US" dirty="0"/>
          </a:p>
        </p:txBody>
      </p:sp>
    </p:spTree>
    <p:extLst>
      <p:ext uri="{BB962C8B-B14F-4D97-AF65-F5344CB8AC3E}">
        <p14:creationId xmlns:p14="http://schemas.microsoft.com/office/powerpoint/2010/main" val="3668612438"/>
      </p:ext>
    </p:extLst>
  </p:cSld>
  <p:clrMapOvr>
    <a:masterClrMapping/>
  </p:clrMapOvr>
  <p:transition>
    <p:pull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outcomes</a:t>
            </a:r>
            <a:endParaRPr lang="en-US" dirty="0"/>
          </a:p>
        </p:txBody>
      </p:sp>
      <p:sp>
        <p:nvSpPr>
          <p:cNvPr id="3" name="Content Placeholder 2"/>
          <p:cNvSpPr>
            <a:spLocks noGrp="1"/>
          </p:cNvSpPr>
          <p:nvPr>
            <p:ph idx="1"/>
          </p:nvPr>
        </p:nvSpPr>
        <p:spPr/>
        <p:txBody>
          <a:bodyPr/>
          <a:lstStyle/>
          <a:p>
            <a:r>
              <a:rPr lang="en-US" dirty="0" smtClean="0"/>
              <a:t>selecting a research topic</a:t>
            </a:r>
          </a:p>
          <a:p>
            <a:pPr>
              <a:buNone/>
            </a:pPr>
            <a:endParaRPr lang="en-US" dirty="0" smtClean="0"/>
          </a:p>
          <a:p>
            <a:r>
              <a:rPr lang="en-US" dirty="0" smtClean="0"/>
              <a:t>List the sections of a research proposal and project </a:t>
            </a:r>
          </a:p>
          <a:p>
            <a:pPr>
              <a:buNone/>
            </a:pPr>
            <a:endParaRPr lang="en-US" dirty="0" smtClean="0"/>
          </a:p>
          <a:p>
            <a:r>
              <a:rPr lang="en-US" dirty="0" smtClean="0"/>
              <a:t>Write the </a:t>
            </a:r>
            <a:r>
              <a:rPr lang="en-US" smtClean="0"/>
              <a:t>research problem </a:t>
            </a:r>
            <a:r>
              <a:rPr lang="en-US" dirty="0" smtClean="0"/>
              <a:t>for the project work </a:t>
            </a:r>
            <a:endParaRPr lang="en-US" dirty="0"/>
          </a:p>
        </p:txBody>
      </p:sp>
    </p:spTree>
  </p:cSld>
  <p:clrMapOvr>
    <a:masterClrMapping/>
  </p:clrMapOvr>
  <p:transition>
    <p:pull dir="l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the study  </a:t>
            </a:r>
            <a:endParaRPr lang="en-US" dirty="0"/>
          </a:p>
        </p:txBody>
      </p:sp>
      <p:sp>
        <p:nvSpPr>
          <p:cNvPr id="3" name="Content Placeholder 2"/>
          <p:cNvSpPr>
            <a:spLocks noGrp="1"/>
          </p:cNvSpPr>
          <p:nvPr>
            <p:ph idx="1"/>
          </p:nvPr>
        </p:nvSpPr>
        <p:spPr/>
        <p:txBody>
          <a:bodyPr>
            <a:normAutofit/>
          </a:bodyPr>
          <a:lstStyle/>
          <a:p>
            <a:r>
              <a:rPr lang="en-US" dirty="0" smtClean="0"/>
              <a:t>Some key points </a:t>
            </a:r>
          </a:p>
          <a:p>
            <a:endParaRPr lang="en-US" dirty="0" smtClean="0"/>
          </a:p>
          <a:p>
            <a:r>
              <a:rPr lang="en-US" dirty="0" smtClean="0"/>
              <a:t>Identify the specific method of inquiry to be used. </a:t>
            </a:r>
          </a:p>
          <a:p>
            <a:endParaRPr lang="en-US" dirty="0" smtClean="0"/>
          </a:p>
          <a:p>
            <a:r>
              <a:rPr lang="en-US" dirty="0" smtClean="0"/>
              <a:t>Identify the unit of analysis in the study. </a:t>
            </a:r>
          </a:p>
        </p:txBody>
      </p:sp>
    </p:spTree>
    <p:extLst>
      <p:ext uri="{BB962C8B-B14F-4D97-AF65-F5344CB8AC3E}">
        <p14:creationId xmlns:p14="http://schemas.microsoft.com/office/powerpoint/2010/main" val="370221444"/>
      </p:ext>
    </p:extLst>
  </p:cSld>
  <p:clrMapOvr>
    <a:masterClrMapping/>
  </p:clrMapOvr>
  <p:transition>
    <p:pull dir="l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the study </a:t>
            </a:r>
            <a:endParaRPr lang="en-US" dirty="0"/>
          </a:p>
        </p:txBody>
      </p:sp>
      <p:sp>
        <p:nvSpPr>
          <p:cNvPr id="3" name="Content Placeholder 2"/>
          <p:cNvSpPr>
            <a:spLocks noGrp="1"/>
          </p:cNvSpPr>
          <p:nvPr>
            <p:ph idx="1"/>
          </p:nvPr>
        </p:nvSpPr>
        <p:spPr/>
        <p:txBody>
          <a:bodyPr/>
          <a:lstStyle/>
          <a:p>
            <a:r>
              <a:rPr lang="en-US" dirty="0" smtClean="0"/>
              <a:t>Example </a:t>
            </a:r>
          </a:p>
          <a:p>
            <a:pPr algn="just">
              <a:buNone/>
            </a:pPr>
            <a:r>
              <a:rPr lang="en-US" dirty="0" smtClean="0"/>
              <a:t>The purpose of this study is to explore the existence of audit expectation gap with the view of graduate accounting and business students </a:t>
            </a:r>
            <a:r>
              <a:rPr lang="en-US" smtClean="0"/>
              <a:t>in Somali University </a:t>
            </a:r>
            <a:r>
              <a:rPr lang="en-US" dirty="0" smtClean="0"/>
              <a:t>in Somalia Using cross sectional survey design by expecting the existence of audit expectation gap. </a:t>
            </a:r>
            <a:endParaRPr lang="en-US" dirty="0"/>
          </a:p>
        </p:txBody>
      </p:sp>
    </p:spTree>
    <p:extLst>
      <p:ext uri="{BB962C8B-B14F-4D97-AF65-F5344CB8AC3E}">
        <p14:creationId xmlns:p14="http://schemas.microsoft.com/office/powerpoint/2010/main" val="3790156966"/>
      </p:ext>
    </p:extLst>
  </p:cSld>
  <p:clrMapOvr>
    <a:masterClrMapping/>
  </p:clrMapOvr>
  <p:transition>
    <p:pull dir="l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objectives </a:t>
            </a:r>
            <a:endParaRPr lang="en-US" dirty="0"/>
          </a:p>
        </p:txBody>
      </p:sp>
      <p:sp>
        <p:nvSpPr>
          <p:cNvPr id="3" name="Content Placeholder 2"/>
          <p:cNvSpPr>
            <a:spLocks noGrp="1"/>
          </p:cNvSpPr>
          <p:nvPr>
            <p:ph idx="1"/>
          </p:nvPr>
        </p:nvSpPr>
        <p:spPr/>
        <p:txBody>
          <a:bodyPr>
            <a:normAutofit fontScale="92500"/>
          </a:bodyPr>
          <a:lstStyle/>
          <a:p>
            <a:r>
              <a:rPr lang="en-US" dirty="0" smtClean="0"/>
              <a:t>The overriding question that study seeks to answer. </a:t>
            </a:r>
          </a:p>
          <a:p>
            <a:pPr algn="just"/>
            <a:r>
              <a:rPr lang="en-US" dirty="0" smtClean="0"/>
              <a:t>Objective tips: objectives should be SMART……… </a:t>
            </a:r>
          </a:p>
          <a:p>
            <a:pPr algn="just"/>
            <a:endParaRPr lang="en-US" dirty="0" smtClean="0"/>
          </a:p>
          <a:p>
            <a:pPr algn="just"/>
            <a:r>
              <a:rPr lang="en-US" dirty="0" smtClean="0"/>
              <a:t>Specific </a:t>
            </a:r>
          </a:p>
          <a:p>
            <a:pPr algn="just"/>
            <a:r>
              <a:rPr lang="en-US" dirty="0" smtClean="0"/>
              <a:t>Measurable </a:t>
            </a:r>
          </a:p>
          <a:p>
            <a:pPr algn="just"/>
            <a:r>
              <a:rPr lang="en-US" dirty="0" smtClean="0"/>
              <a:t>Attainable </a:t>
            </a:r>
          </a:p>
          <a:p>
            <a:pPr algn="just"/>
            <a:r>
              <a:rPr lang="en-US" dirty="0" smtClean="0"/>
              <a:t>Relevant </a:t>
            </a:r>
          </a:p>
          <a:p>
            <a:pPr algn="just"/>
            <a:r>
              <a:rPr lang="en-US" dirty="0" smtClean="0"/>
              <a:t>Timely </a:t>
            </a:r>
          </a:p>
          <a:p>
            <a:endParaRPr lang="en-US" dirty="0" smtClean="0"/>
          </a:p>
          <a:p>
            <a:pPr marL="0" indent="0">
              <a:buNone/>
            </a:pPr>
            <a:r>
              <a:rPr lang="en-US" dirty="0"/>
              <a:t> </a:t>
            </a:r>
            <a:r>
              <a:rPr lang="en-US" dirty="0" smtClean="0"/>
              <a:t>    </a:t>
            </a:r>
          </a:p>
        </p:txBody>
      </p:sp>
    </p:spTree>
    <p:extLst>
      <p:ext uri="{BB962C8B-B14F-4D97-AF65-F5344CB8AC3E}">
        <p14:creationId xmlns:p14="http://schemas.microsoft.com/office/powerpoint/2010/main" val="1017462428"/>
      </p:ext>
    </p:extLst>
  </p:cSld>
  <p:clrMapOvr>
    <a:masterClrMapping/>
  </p:clrMapOvr>
  <p:transition>
    <p:pull dir="l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objectives </a:t>
            </a:r>
            <a:endParaRPr lang="en-US" dirty="0"/>
          </a:p>
        </p:txBody>
      </p:sp>
      <p:sp>
        <p:nvSpPr>
          <p:cNvPr id="3" name="Content Placeholder 2"/>
          <p:cNvSpPr>
            <a:spLocks noGrp="1"/>
          </p:cNvSpPr>
          <p:nvPr>
            <p:ph idx="1"/>
          </p:nvPr>
        </p:nvSpPr>
        <p:spPr>
          <a:xfrm>
            <a:off x="533400" y="1524000"/>
            <a:ext cx="7239000" cy="4953000"/>
          </a:xfrm>
        </p:spPr>
        <p:txBody>
          <a:bodyPr/>
          <a:lstStyle/>
          <a:p>
            <a:r>
              <a:rPr lang="en-US" dirty="0" smtClean="0"/>
              <a:t>Example </a:t>
            </a:r>
          </a:p>
          <a:p>
            <a:endParaRPr lang="en-US" dirty="0" smtClean="0"/>
          </a:p>
          <a:p>
            <a:pPr algn="just"/>
            <a:r>
              <a:rPr lang="en-US" dirty="0" smtClean="0"/>
              <a:t>To investigate the affect of socially responsible activities on customer loyalty</a:t>
            </a:r>
          </a:p>
          <a:p>
            <a:pPr algn="just">
              <a:buNone/>
            </a:pPr>
            <a:r>
              <a:rPr lang="en-US" dirty="0" smtClean="0"/>
              <a:t> </a:t>
            </a:r>
          </a:p>
          <a:p>
            <a:pPr algn="just"/>
            <a:r>
              <a:rPr lang="en-US" dirty="0" smtClean="0"/>
              <a:t>To determine the influence of environmentally responsible actions on customer loyalty </a:t>
            </a:r>
          </a:p>
          <a:p>
            <a:pPr algn="just">
              <a:buNone/>
            </a:pPr>
            <a:endParaRPr lang="en-US" dirty="0" smtClean="0"/>
          </a:p>
          <a:p>
            <a:pPr algn="just"/>
            <a:r>
              <a:rPr lang="en-US" dirty="0" smtClean="0"/>
              <a:t>To examine the effect of financial transparency on customer loyalty </a:t>
            </a:r>
          </a:p>
          <a:p>
            <a:pPr>
              <a:buNone/>
            </a:pPr>
            <a:endParaRPr lang="en-US" dirty="0"/>
          </a:p>
        </p:txBody>
      </p:sp>
    </p:spTree>
    <p:extLst>
      <p:ext uri="{BB962C8B-B14F-4D97-AF65-F5344CB8AC3E}">
        <p14:creationId xmlns:p14="http://schemas.microsoft.com/office/powerpoint/2010/main" val="4219148722"/>
      </p:ext>
    </p:extLst>
  </p:cSld>
  <p:clrMapOvr>
    <a:masterClrMapping/>
  </p:clrMapOvr>
  <p:transition>
    <p:pull dir="l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questions/hypotheses   </a:t>
            </a:r>
            <a:endParaRPr lang="en-US" dirty="0"/>
          </a:p>
        </p:txBody>
      </p:sp>
      <p:sp>
        <p:nvSpPr>
          <p:cNvPr id="3" name="Content Placeholder 2"/>
          <p:cNvSpPr>
            <a:spLocks noGrp="1"/>
          </p:cNvSpPr>
          <p:nvPr>
            <p:ph idx="1"/>
          </p:nvPr>
        </p:nvSpPr>
        <p:spPr/>
        <p:txBody>
          <a:bodyPr/>
          <a:lstStyle/>
          <a:p>
            <a:r>
              <a:rPr lang="en-US" i="1" dirty="0" smtClean="0"/>
              <a:t>Questions are relevant to normative or census type research </a:t>
            </a:r>
            <a:r>
              <a:rPr lang="en-US" dirty="0" smtClean="0"/>
              <a:t>They are most often used in qualitative inquiry </a:t>
            </a:r>
          </a:p>
          <a:p>
            <a:pPr>
              <a:buNone/>
            </a:pPr>
            <a:endParaRPr lang="en-US" i="1" dirty="0" smtClean="0"/>
          </a:p>
          <a:p>
            <a:r>
              <a:rPr lang="en-US" i="1" dirty="0" smtClean="0"/>
              <a:t>Hypotheses are relevant to theoretical research and are typically used only in quantitative inquiry. </a:t>
            </a:r>
            <a:endParaRPr lang="en-US" dirty="0" smtClean="0"/>
          </a:p>
        </p:txBody>
      </p:sp>
    </p:spTree>
    <p:extLst>
      <p:ext uri="{BB962C8B-B14F-4D97-AF65-F5344CB8AC3E}">
        <p14:creationId xmlns:p14="http://schemas.microsoft.com/office/powerpoint/2010/main" val="1696879238"/>
      </p:ext>
    </p:extLst>
  </p:cSld>
  <p:clrMapOvr>
    <a:masterClrMapping/>
  </p:clrMapOvr>
  <p:transition>
    <p:pull dir="ld"/>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 of the study</a:t>
            </a:r>
            <a:endParaRPr lang="en-US" dirty="0"/>
          </a:p>
        </p:txBody>
      </p:sp>
      <p:sp>
        <p:nvSpPr>
          <p:cNvPr id="3" name="Content Placeholder 2"/>
          <p:cNvSpPr>
            <a:spLocks noGrp="1"/>
          </p:cNvSpPr>
          <p:nvPr>
            <p:ph idx="1"/>
          </p:nvPr>
        </p:nvSpPr>
        <p:spPr/>
        <p:txBody>
          <a:bodyPr/>
          <a:lstStyle/>
          <a:p>
            <a:pPr>
              <a:lnSpc>
                <a:spcPct val="200000"/>
              </a:lnSpc>
            </a:pPr>
            <a:r>
              <a:rPr lang="en-US" dirty="0" smtClean="0"/>
              <a:t>The scope has three dimensions: </a:t>
            </a:r>
          </a:p>
          <a:p>
            <a:pPr>
              <a:lnSpc>
                <a:spcPct val="200000"/>
              </a:lnSpc>
            </a:pPr>
            <a:r>
              <a:rPr lang="en-US" dirty="0" smtClean="0"/>
              <a:t>content scope, </a:t>
            </a:r>
          </a:p>
          <a:p>
            <a:pPr>
              <a:lnSpc>
                <a:spcPct val="200000"/>
              </a:lnSpc>
            </a:pPr>
            <a:r>
              <a:rPr lang="en-US" dirty="0" smtClean="0"/>
              <a:t>geographical scope</a:t>
            </a:r>
          </a:p>
          <a:p>
            <a:pPr>
              <a:lnSpc>
                <a:spcPct val="200000"/>
              </a:lnSpc>
            </a:pPr>
            <a:r>
              <a:rPr lang="en-US" dirty="0" smtClean="0"/>
              <a:t> and time scope. </a:t>
            </a:r>
          </a:p>
          <a:p>
            <a:pPr>
              <a:lnSpc>
                <a:spcPct val="200000"/>
              </a:lnSpc>
            </a:pPr>
            <a:endParaRPr lang="en-US" dirty="0"/>
          </a:p>
        </p:txBody>
      </p:sp>
    </p:spTree>
    <p:extLst>
      <p:ext uri="{BB962C8B-B14F-4D97-AF65-F5344CB8AC3E}">
        <p14:creationId xmlns:p14="http://schemas.microsoft.com/office/powerpoint/2010/main" val="197363556"/>
      </p:ext>
    </p:extLst>
  </p:cSld>
  <p:clrMapOvr>
    <a:masterClrMapping/>
  </p:clrMapOvr>
  <p:transition>
    <p:pull dir="ld"/>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the scope </a:t>
            </a:r>
            <a:endParaRPr lang="en-US" dirty="0"/>
          </a:p>
        </p:txBody>
      </p:sp>
      <p:sp>
        <p:nvSpPr>
          <p:cNvPr id="3" name="Content Placeholder 2"/>
          <p:cNvSpPr>
            <a:spLocks noGrp="1"/>
          </p:cNvSpPr>
          <p:nvPr>
            <p:ph idx="1"/>
          </p:nvPr>
        </p:nvSpPr>
        <p:spPr/>
        <p:txBody>
          <a:bodyPr/>
          <a:lstStyle/>
          <a:p>
            <a:r>
              <a:rPr lang="en-US" b="1" dirty="0" smtClean="0"/>
              <a:t>Content scope: </a:t>
            </a:r>
          </a:p>
          <a:p>
            <a:endParaRPr lang="en-US" b="1" dirty="0" smtClean="0"/>
          </a:p>
          <a:p>
            <a:pPr algn="just"/>
            <a:r>
              <a:rPr lang="en-US" dirty="0" smtClean="0"/>
              <a:t>This study attempts to explore the effect of CSR on customer loyalty in Mogadishu, Somalia. The research study was done to offer relevant information about CSR and customer loyalty in Telecommunication sector. </a:t>
            </a:r>
            <a:endParaRPr lang="en-US" dirty="0"/>
          </a:p>
        </p:txBody>
      </p:sp>
    </p:spTree>
    <p:extLst>
      <p:ext uri="{BB962C8B-B14F-4D97-AF65-F5344CB8AC3E}">
        <p14:creationId xmlns:p14="http://schemas.microsoft.com/office/powerpoint/2010/main" val="3874479476"/>
      </p:ext>
    </p:extLst>
  </p:cSld>
  <p:clrMapOvr>
    <a:masterClrMapping/>
  </p:clrMapOvr>
  <p:transition>
    <p:pull dir="ld"/>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EXAmple</a:t>
            </a:r>
            <a:r>
              <a:rPr lang="en-US" dirty="0" smtClean="0"/>
              <a:t> of the scope </a:t>
            </a:r>
            <a:endParaRPr lang="en-US" dirty="0"/>
          </a:p>
        </p:txBody>
      </p:sp>
      <p:sp>
        <p:nvSpPr>
          <p:cNvPr id="3" name="Content Placeholder 2"/>
          <p:cNvSpPr>
            <a:spLocks noGrp="1"/>
          </p:cNvSpPr>
          <p:nvPr>
            <p:ph idx="1"/>
          </p:nvPr>
        </p:nvSpPr>
        <p:spPr/>
        <p:txBody>
          <a:bodyPr/>
          <a:lstStyle/>
          <a:p>
            <a:r>
              <a:rPr lang="en-US" b="1" dirty="0" smtClean="0"/>
              <a:t>Geographical scope: </a:t>
            </a:r>
          </a:p>
          <a:p>
            <a:endParaRPr lang="en-US" b="1" dirty="0" smtClean="0"/>
          </a:p>
          <a:p>
            <a:pPr algn="just">
              <a:buNone/>
            </a:pPr>
            <a:r>
              <a:rPr lang="en-US" b="1" dirty="0" smtClean="0"/>
              <a:t>   </a:t>
            </a:r>
            <a:r>
              <a:rPr lang="en-US" dirty="0" smtClean="0"/>
              <a:t>This study conducted in Telecommunication industry in Mogadishu, the capital city of Somalia. </a:t>
            </a:r>
            <a:endParaRPr lang="en-US" dirty="0"/>
          </a:p>
        </p:txBody>
      </p:sp>
    </p:spTree>
    <p:extLst>
      <p:ext uri="{BB962C8B-B14F-4D97-AF65-F5344CB8AC3E}">
        <p14:creationId xmlns:p14="http://schemas.microsoft.com/office/powerpoint/2010/main" val="4128948485"/>
      </p:ext>
    </p:extLst>
  </p:cSld>
  <p:clrMapOvr>
    <a:masterClrMapping/>
  </p:clrMapOvr>
  <p:transition>
    <p:pull dir="ld"/>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endParaRPr lang="en-US" dirty="0"/>
          </a:p>
        </p:txBody>
      </p:sp>
      <p:sp>
        <p:nvSpPr>
          <p:cNvPr id="3" name="Content Placeholder 2"/>
          <p:cNvSpPr>
            <a:spLocks noGrp="1"/>
          </p:cNvSpPr>
          <p:nvPr>
            <p:ph idx="1"/>
          </p:nvPr>
        </p:nvSpPr>
        <p:spPr>
          <a:xfrm>
            <a:off x="381000" y="2438400"/>
            <a:ext cx="7239000" cy="2429184"/>
          </a:xfrm>
        </p:spPr>
        <p:txBody>
          <a:bodyPr/>
          <a:lstStyle/>
          <a:p>
            <a:r>
              <a:rPr lang="en-US" dirty="0" smtClean="0"/>
              <a:t>Time scope </a:t>
            </a:r>
          </a:p>
          <a:p>
            <a:pPr>
              <a:buNone/>
            </a:pPr>
            <a:endParaRPr lang="en-US" dirty="0" smtClean="0"/>
          </a:p>
          <a:p>
            <a:r>
              <a:rPr lang="en-US" dirty="0" smtClean="0"/>
              <a:t>Study will conduct during one semester </a:t>
            </a:r>
            <a:endParaRPr lang="en-US" dirty="0"/>
          </a:p>
        </p:txBody>
      </p:sp>
    </p:spTree>
    <p:extLst>
      <p:ext uri="{BB962C8B-B14F-4D97-AF65-F5344CB8AC3E}">
        <p14:creationId xmlns:p14="http://schemas.microsoft.com/office/powerpoint/2010/main" val="2278133497"/>
      </p:ext>
    </p:extLst>
  </p:cSld>
  <p:clrMapOvr>
    <a:masterClrMapping/>
  </p:clrMapOvr>
  <p:transition>
    <p:pull dir="ld"/>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Significance of study </a:t>
            </a:r>
            <a:endParaRPr lang="en-US" dirty="0"/>
          </a:p>
        </p:txBody>
      </p:sp>
      <p:sp>
        <p:nvSpPr>
          <p:cNvPr id="3" name="Content Placeholder 2"/>
          <p:cNvSpPr>
            <a:spLocks noGrp="1"/>
          </p:cNvSpPr>
          <p:nvPr>
            <p:ph idx="1"/>
          </p:nvPr>
        </p:nvSpPr>
        <p:spPr/>
        <p:txBody>
          <a:bodyPr/>
          <a:lstStyle/>
          <a:p>
            <a:pPr algn="just"/>
            <a:r>
              <a:rPr lang="en-US" dirty="0" smtClean="0"/>
              <a:t>Describes or explains the potential value of the study and findings to the field of education. </a:t>
            </a:r>
          </a:p>
          <a:p>
            <a:pPr algn="just"/>
            <a:r>
              <a:rPr lang="en-US" dirty="0" smtClean="0"/>
              <a:t>should identify the audience for the study and how the results will be beneficial to them </a:t>
            </a:r>
            <a:endParaRPr lang="en-US" dirty="0"/>
          </a:p>
        </p:txBody>
      </p:sp>
    </p:spTree>
    <p:extLst>
      <p:ext uri="{BB962C8B-B14F-4D97-AF65-F5344CB8AC3E}">
        <p14:creationId xmlns:p14="http://schemas.microsoft.com/office/powerpoint/2010/main" val="4214439237"/>
      </p:ext>
    </p:extLst>
  </p:cSld>
  <p:clrMapOvr>
    <a:masterClrMapping/>
  </p:clrMapOvr>
  <p:transition>
    <p:pull dir="l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research proposal </a:t>
            </a:r>
            <a:endParaRPr lang="en-US" dirty="0"/>
          </a:p>
        </p:txBody>
      </p:sp>
      <p:sp>
        <p:nvSpPr>
          <p:cNvPr id="3" name="Content Placeholder 2"/>
          <p:cNvSpPr>
            <a:spLocks noGrp="1"/>
          </p:cNvSpPr>
          <p:nvPr>
            <p:ph idx="1"/>
          </p:nvPr>
        </p:nvSpPr>
        <p:spPr/>
        <p:txBody>
          <a:bodyPr/>
          <a:lstStyle/>
          <a:p>
            <a:r>
              <a:rPr lang="en-US" dirty="0" smtClean="0"/>
              <a:t>Approval</a:t>
            </a:r>
          </a:p>
          <a:p>
            <a:pPr marL="0" indent="0">
              <a:buNone/>
            </a:pPr>
            <a:endParaRPr lang="en-US" dirty="0" smtClean="0"/>
          </a:p>
          <a:p>
            <a:r>
              <a:rPr lang="en-US" dirty="0" smtClean="0"/>
              <a:t>Refine ideas </a:t>
            </a:r>
          </a:p>
          <a:p>
            <a:pPr marL="0" indent="0">
              <a:buNone/>
            </a:pPr>
            <a:endParaRPr lang="en-US" dirty="0" smtClean="0"/>
          </a:p>
          <a:p>
            <a:r>
              <a:rPr lang="en-US" dirty="0" smtClean="0"/>
              <a:t>Funding </a:t>
            </a:r>
            <a:endParaRPr lang="en-US" dirty="0"/>
          </a:p>
        </p:txBody>
      </p:sp>
    </p:spTree>
    <p:extLst>
      <p:ext uri="{BB962C8B-B14F-4D97-AF65-F5344CB8AC3E}">
        <p14:creationId xmlns:p14="http://schemas.microsoft.com/office/powerpoint/2010/main" val="4186669651"/>
      </p:ext>
    </p:extLst>
  </p:cSld>
  <p:clrMapOvr>
    <a:masterClrMapping/>
  </p:clrMapOvr>
  <p:transition>
    <p:pull dir="ld"/>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of significance study</a:t>
            </a:r>
            <a:endParaRPr lang="en-US" dirty="0"/>
          </a:p>
        </p:txBody>
      </p:sp>
      <p:sp>
        <p:nvSpPr>
          <p:cNvPr id="3" name="Content Placeholder 2"/>
          <p:cNvSpPr>
            <a:spLocks noGrp="1"/>
          </p:cNvSpPr>
          <p:nvPr>
            <p:ph idx="1"/>
          </p:nvPr>
        </p:nvSpPr>
        <p:spPr>
          <a:xfrm>
            <a:off x="457200" y="1609416"/>
            <a:ext cx="7239000" cy="4029384"/>
          </a:xfrm>
        </p:spPr>
        <p:txBody>
          <a:bodyPr/>
          <a:lstStyle/>
          <a:p>
            <a:pPr algn="just"/>
            <a:r>
              <a:rPr lang="en-US" dirty="0" smtClean="0"/>
              <a:t>This study is significant for both the management of service companies in Mogadishu and potential researchers. First, it is important for managers to restructure their organization efficiently as well as to keep their employees commitment. Second, the potential researchers will use it as a base of their research.</a:t>
            </a:r>
          </a:p>
          <a:p>
            <a:endParaRPr lang="en-US" dirty="0"/>
          </a:p>
        </p:txBody>
      </p:sp>
    </p:spTree>
    <p:extLst>
      <p:ext uri="{BB962C8B-B14F-4D97-AF65-F5344CB8AC3E}">
        <p14:creationId xmlns:p14="http://schemas.microsoft.com/office/powerpoint/2010/main" val="2903528963"/>
      </p:ext>
    </p:extLst>
  </p:cSld>
  <p:clrMapOvr>
    <a:masterClrMapping/>
  </p:clrMapOvr>
  <p:transition>
    <p:pull dir="ld"/>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Operational definitions </a:t>
            </a:r>
            <a:endParaRPr lang="en-US" dirty="0"/>
          </a:p>
        </p:txBody>
      </p:sp>
      <p:sp>
        <p:nvSpPr>
          <p:cNvPr id="3" name="Content Placeholder 2"/>
          <p:cNvSpPr>
            <a:spLocks noGrp="1"/>
          </p:cNvSpPr>
          <p:nvPr>
            <p:ph idx="1"/>
          </p:nvPr>
        </p:nvSpPr>
        <p:spPr>
          <a:xfrm>
            <a:off x="457200" y="2514600"/>
            <a:ext cx="7239000" cy="2429184"/>
          </a:xfrm>
        </p:spPr>
        <p:txBody>
          <a:bodyPr/>
          <a:lstStyle/>
          <a:p>
            <a:r>
              <a:rPr lang="en-US" dirty="0" smtClean="0"/>
              <a:t>Here you define the variables of the study by giving a citation </a:t>
            </a:r>
          </a:p>
          <a:p>
            <a:pPr>
              <a:buNone/>
            </a:pPr>
            <a:r>
              <a:rPr lang="en-US" dirty="0" smtClean="0"/>
              <a:t>    </a:t>
            </a:r>
            <a:endParaRPr lang="en-US" dirty="0"/>
          </a:p>
        </p:txBody>
      </p:sp>
    </p:spTree>
    <p:extLst>
      <p:ext uri="{BB962C8B-B14F-4D97-AF65-F5344CB8AC3E}">
        <p14:creationId xmlns:p14="http://schemas.microsoft.com/office/powerpoint/2010/main" val="2131001869"/>
      </p:ext>
    </p:extLst>
  </p:cSld>
  <p:clrMapOvr>
    <a:masterClrMapping/>
  </p:clrMapOvr>
  <p:transition>
    <p:pull dir="ld"/>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endParaRPr lang="en-US" dirty="0"/>
          </a:p>
        </p:txBody>
      </p:sp>
      <p:sp>
        <p:nvSpPr>
          <p:cNvPr id="3" name="Content Placeholder 2"/>
          <p:cNvSpPr>
            <a:spLocks noGrp="1"/>
          </p:cNvSpPr>
          <p:nvPr>
            <p:ph idx="1"/>
          </p:nvPr>
        </p:nvSpPr>
        <p:spPr/>
        <p:txBody>
          <a:bodyPr/>
          <a:lstStyle/>
          <a:p>
            <a:pPr algn="just"/>
            <a:r>
              <a:rPr lang="en-US" dirty="0" smtClean="0"/>
              <a:t>Organizational commitment: defined as multidimensional in nature, involving an employee’s loyalty to the organization, willingness to exert effort on behalf of the organization.</a:t>
            </a:r>
          </a:p>
          <a:p>
            <a:pPr algn="just">
              <a:buNone/>
            </a:pPr>
            <a:endParaRPr lang="en-US" dirty="0" smtClean="0"/>
          </a:p>
          <a:p>
            <a:pPr algn="just"/>
            <a:r>
              <a:rPr lang="en-US" dirty="0" smtClean="0"/>
              <a:t>Organizational restructuring is defined as a deliberate organizational change and    decision to reduce the workforce in order to increase organizational efficiency.</a:t>
            </a:r>
            <a:endParaRPr lang="en-US" dirty="0"/>
          </a:p>
        </p:txBody>
      </p:sp>
    </p:spTree>
    <p:extLst>
      <p:ext uri="{BB962C8B-B14F-4D97-AF65-F5344CB8AC3E}">
        <p14:creationId xmlns:p14="http://schemas.microsoft.com/office/powerpoint/2010/main" val="3757134474"/>
      </p:ext>
    </p:extLst>
  </p:cSld>
  <p:clrMapOvr>
    <a:masterClrMapping/>
  </p:clrMapOvr>
  <p:transition>
    <p:pull dir="l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research </a:t>
            </a:r>
            <a:endParaRPr lang="en-US" dirty="0"/>
          </a:p>
        </p:txBody>
      </p:sp>
      <p:sp>
        <p:nvSpPr>
          <p:cNvPr id="3" name="Content Placeholder 2"/>
          <p:cNvSpPr>
            <a:spLocks noGrp="1"/>
          </p:cNvSpPr>
          <p:nvPr>
            <p:ph idx="1"/>
          </p:nvPr>
        </p:nvSpPr>
        <p:spPr/>
        <p:txBody>
          <a:bodyPr/>
          <a:lstStyle/>
          <a:p>
            <a:r>
              <a:rPr lang="en-US" dirty="0" smtClean="0"/>
              <a:t>A systematic process of investigation into problem </a:t>
            </a:r>
          </a:p>
          <a:p>
            <a:pPr>
              <a:buNone/>
            </a:pPr>
            <a:endParaRPr lang="en-US" dirty="0" smtClean="0"/>
          </a:p>
          <a:p>
            <a:r>
              <a:rPr lang="en-US" dirty="0" smtClean="0"/>
              <a:t>Original and not repetition of something already known</a:t>
            </a:r>
          </a:p>
          <a:p>
            <a:pPr>
              <a:buNone/>
            </a:pPr>
            <a:endParaRPr lang="en-US" dirty="0" smtClean="0"/>
          </a:p>
          <a:p>
            <a:r>
              <a:rPr lang="en-US" dirty="0"/>
              <a:t> A</a:t>
            </a:r>
            <a:r>
              <a:rPr lang="en-US" dirty="0" smtClean="0"/>
              <a:t> way to increase knowledge </a:t>
            </a:r>
            <a:endParaRPr lang="en-US" dirty="0"/>
          </a:p>
        </p:txBody>
      </p:sp>
    </p:spTree>
  </p:cSld>
  <p:clrMapOvr>
    <a:masterClrMapping/>
  </p:clrMapOvr>
  <p:transition>
    <p:pull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research </a:t>
            </a:r>
            <a:endParaRPr lang="en-US" dirty="0"/>
          </a:p>
        </p:txBody>
      </p:sp>
      <p:sp>
        <p:nvSpPr>
          <p:cNvPr id="3" name="Content Placeholder 2"/>
          <p:cNvSpPr>
            <a:spLocks noGrp="1"/>
          </p:cNvSpPr>
          <p:nvPr>
            <p:ph idx="1"/>
          </p:nvPr>
        </p:nvSpPr>
        <p:spPr/>
        <p:txBody>
          <a:bodyPr/>
          <a:lstStyle/>
          <a:p>
            <a:r>
              <a:rPr lang="en-US" dirty="0" smtClean="0"/>
              <a:t>The term ‘Research’ consists of two words:</a:t>
            </a:r>
          </a:p>
          <a:p>
            <a:pPr>
              <a:buNone/>
            </a:pPr>
            <a:r>
              <a:rPr lang="en-US" dirty="0" smtClean="0"/>
              <a:t>         Research = Re + Search</a:t>
            </a:r>
          </a:p>
          <a:p>
            <a:pPr>
              <a:buNone/>
            </a:pPr>
            <a:endParaRPr lang="en-US" dirty="0" smtClean="0"/>
          </a:p>
          <a:p>
            <a:pPr>
              <a:buNone/>
            </a:pPr>
            <a:endParaRPr lang="en-US" dirty="0" smtClean="0"/>
          </a:p>
          <a:p>
            <a:r>
              <a:rPr lang="en-US" dirty="0" smtClean="0"/>
              <a:t>‘Re’ means again and again and ‘Search’ means to find out something </a:t>
            </a:r>
          </a:p>
          <a:p>
            <a:endParaRPr lang="en-US" dirty="0" smtClean="0"/>
          </a:p>
          <a:p>
            <a:pPr>
              <a:buNone/>
            </a:pPr>
            <a:r>
              <a:rPr lang="en-US" dirty="0" smtClean="0"/>
              <a:t>                                        Singh (2006, p.2) </a:t>
            </a:r>
            <a:endParaRPr lang="en-US" dirty="0"/>
          </a:p>
        </p:txBody>
      </p:sp>
    </p:spTree>
  </p:cSld>
  <p:clrMapOvr>
    <a:masterClrMapping/>
  </p:clrMapOvr>
  <p:transition>
    <p:pull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research </a:t>
            </a:r>
            <a:endParaRPr lang="en-US" dirty="0"/>
          </a:p>
        </p:txBody>
      </p:sp>
      <p:sp>
        <p:nvSpPr>
          <p:cNvPr id="3" name="Content Placeholder 2"/>
          <p:cNvSpPr>
            <a:spLocks noGrp="1"/>
          </p:cNvSpPr>
          <p:nvPr>
            <p:ph idx="1"/>
          </p:nvPr>
        </p:nvSpPr>
        <p:spPr/>
        <p:txBody>
          <a:bodyPr>
            <a:normAutofit fontScale="92500"/>
          </a:bodyPr>
          <a:lstStyle/>
          <a:p>
            <a:r>
              <a:rPr lang="en-US" dirty="0" smtClean="0"/>
              <a:t>Purpose </a:t>
            </a:r>
          </a:p>
          <a:p>
            <a:pPr>
              <a:buFont typeface="Wingdings" pitchFamily="2" charset="2"/>
              <a:buChar char="ü"/>
            </a:pPr>
            <a:r>
              <a:rPr lang="en-US" dirty="0" smtClean="0"/>
              <a:t>   Exploratory research</a:t>
            </a:r>
          </a:p>
          <a:p>
            <a:pPr marL="0" indent="0">
              <a:buNone/>
            </a:pPr>
            <a:r>
              <a:rPr lang="en-US" dirty="0" smtClean="0"/>
              <a:t>“initial research into a hypothetical or theoretical idea” </a:t>
            </a:r>
          </a:p>
          <a:p>
            <a:pPr marL="0" indent="0">
              <a:buNone/>
            </a:pPr>
            <a:r>
              <a:rPr lang="en-US" dirty="0" smtClean="0"/>
              <a:t>Two options </a:t>
            </a:r>
          </a:p>
          <a:p>
            <a:pPr marL="0" indent="0">
              <a:buNone/>
            </a:pPr>
            <a:r>
              <a:rPr lang="en-US" dirty="0"/>
              <a:t> </a:t>
            </a:r>
            <a:r>
              <a:rPr lang="en-US" dirty="0" smtClean="0"/>
              <a:t>1. </a:t>
            </a:r>
            <a:r>
              <a:rPr lang="en-US" dirty="0"/>
              <a:t>A</a:t>
            </a:r>
            <a:r>
              <a:rPr lang="en-US" dirty="0" smtClean="0"/>
              <a:t>pplying well defined theories into your area</a:t>
            </a:r>
          </a:p>
          <a:p>
            <a:pPr marL="0" indent="0">
              <a:buNone/>
            </a:pPr>
            <a:r>
              <a:rPr lang="en-US" dirty="0"/>
              <a:t> </a:t>
            </a:r>
            <a:r>
              <a:rPr lang="en-US" dirty="0" smtClean="0"/>
              <a:t>2. Developing your own theory</a:t>
            </a:r>
          </a:p>
          <a:p>
            <a:pPr>
              <a:buFont typeface="Wingdings" pitchFamily="2" charset="2"/>
              <a:buChar char="ü"/>
            </a:pPr>
            <a:r>
              <a:rPr lang="en-US" dirty="0" smtClean="0"/>
              <a:t>   Descriptive research</a:t>
            </a:r>
          </a:p>
          <a:p>
            <a:pPr marL="0" indent="0">
              <a:buNone/>
            </a:pPr>
            <a:r>
              <a:rPr lang="en-US" dirty="0" smtClean="0"/>
              <a:t>“attempts to give you additional information about your topic” </a:t>
            </a:r>
          </a:p>
          <a:p>
            <a:pPr marL="0" indent="0">
              <a:buNone/>
            </a:pPr>
            <a:r>
              <a:rPr lang="en-US" dirty="0" smtClean="0"/>
              <a:t>It is built on exploratory and needs a lot of data</a:t>
            </a:r>
          </a:p>
        </p:txBody>
      </p:sp>
    </p:spTree>
  </p:cSld>
  <p:clrMapOvr>
    <a:masterClrMapping/>
  </p:clrMapOvr>
  <p:transition>
    <p:pull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pPr>
              <a:buFont typeface="Wingdings" pitchFamily="2" charset="2"/>
              <a:buChar char="ü"/>
            </a:pPr>
            <a:r>
              <a:rPr lang="en-US" dirty="0"/>
              <a:t> Explanatory </a:t>
            </a:r>
            <a:r>
              <a:rPr lang="en-US" dirty="0" smtClean="0"/>
              <a:t>research</a:t>
            </a:r>
          </a:p>
          <a:p>
            <a:pPr marL="0" indent="0">
              <a:buNone/>
            </a:pPr>
            <a:r>
              <a:rPr lang="en-US" dirty="0" smtClean="0"/>
              <a:t>“tries to explain the relationships b/w variables”</a:t>
            </a:r>
          </a:p>
          <a:p>
            <a:pPr marL="0" indent="0">
              <a:buNone/>
            </a:pPr>
            <a:r>
              <a:rPr lang="en-US" dirty="0" smtClean="0"/>
              <a:t>it is the highest one and builds on both exploratory and descriptive</a:t>
            </a:r>
          </a:p>
          <a:p>
            <a:pPr marL="0" indent="0">
              <a:buNone/>
            </a:pPr>
            <a:r>
              <a:rPr lang="en-US" dirty="0" smtClean="0"/>
              <a:t>It explains why something happens  </a:t>
            </a:r>
            <a:endParaRPr lang="en-US" dirty="0"/>
          </a:p>
          <a:p>
            <a:pPr>
              <a:buFont typeface="Wingdings" pitchFamily="2" charset="2"/>
              <a:buChar char="q"/>
            </a:pPr>
            <a:r>
              <a:rPr lang="en-US" dirty="0"/>
              <a:t>Process </a:t>
            </a:r>
          </a:p>
          <a:p>
            <a:pPr>
              <a:buFont typeface="Wingdings" pitchFamily="2" charset="2"/>
              <a:buChar char="ü"/>
            </a:pPr>
            <a:r>
              <a:rPr lang="en-US" dirty="0"/>
              <a:t>   Qualitative research</a:t>
            </a:r>
          </a:p>
          <a:p>
            <a:pPr>
              <a:buFont typeface="Wingdings" pitchFamily="2" charset="2"/>
              <a:buChar char="ü"/>
            </a:pPr>
            <a:r>
              <a:rPr lang="en-US" dirty="0"/>
              <a:t>   Quantitative research</a:t>
            </a:r>
          </a:p>
        </p:txBody>
      </p:sp>
    </p:spTree>
    <p:extLst>
      <p:ext uri="{BB962C8B-B14F-4D97-AF65-F5344CB8AC3E}">
        <p14:creationId xmlns:p14="http://schemas.microsoft.com/office/powerpoint/2010/main" val="3122353206"/>
      </p:ext>
    </p:extLst>
  </p:cSld>
  <p:clrMapOvr>
    <a:masterClrMapping/>
  </p:clrMapOvr>
  <p:transition>
    <p:pull dir="l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research</a:t>
            </a:r>
            <a:endParaRPr lang="en-US" dirty="0"/>
          </a:p>
        </p:txBody>
      </p:sp>
      <p:sp>
        <p:nvSpPr>
          <p:cNvPr id="3" name="Content Placeholder 2"/>
          <p:cNvSpPr>
            <a:spLocks noGrp="1"/>
          </p:cNvSpPr>
          <p:nvPr>
            <p:ph idx="1"/>
          </p:nvPr>
        </p:nvSpPr>
        <p:spPr/>
        <p:txBody>
          <a:bodyPr/>
          <a:lstStyle/>
          <a:p>
            <a:r>
              <a:rPr lang="en-US" dirty="0" smtClean="0"/>
              <a:t>Outcome </a:t>
            </a:r>
          </a:p>
          <a:p>
            <a:pPr>
              <a:buFont typeface="Wingdings" pitchFamily="2" charset="2"/>
              <a:buChar char="ü"/>
            </a:pPr>
            <a:r>
              <a:rPr lang="en-US" dirty="0" smtClean="0"/>
              <a:t>    Basic research </a:t>
            </a:r>
          </a:p>
          <a:p>
            <a:pPr marL="0" indent="0">
              <a:buNone/>
            </a:pPr>
            <a:r>
              <a:rPr lang="en-US" dirty="0" smtClean="0"/>
              <a:t>Expands general knowledge and processes to generate universal principles </a:t>
            </a:r>
          </a:p>
          <a:p>
            <a:pPr>
              <a:buFont typeface="Wingdings" pitchFamily="2" charset="2"/>
              <a:buChar char="ü"/>
            </a:pPr>
            <a:r>
              <a:rPr lang="en-US" dirty="0" smtClean="0"/>
              <a:t>    Applied research </a:t>
            </a:r>
          </a:p>
          <a:p>
            <a:pPr marL="0" indent="0">
              <a:buNone/>
            </a:pPr>
            <a:r>
              <a:rPr lang="en-US" dirty="0" smtClean="0"/>
              <a:t>Improves a particular management problem to understand and solve </a:t>
            </a:r>
            <a:r>
              <a:rPr lang="en-US" smtClean="0"/>
              <a:t>this problem </a:t>
            </a:r>
            <a:endParaRPr lang="en-US" dirty="0"/>
          </a:p>
        </p:txBody>
      </p:sp>
    </p:spTree>
  </p:cSld>
  <p:clrMapOvr>
    <a:masterClrMapping/>
  </p:clrMapOvr>
  <p:transition>
    <p:pull dir="l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292</TotalTime>
  <Words>1511</Words>
  <Application>Microsoft Office PowerPoint</Application>
  <PresentationFormat>On-screen Show (4:3)</PresentationFormat>
  <Paragraphs>259</Paragraphs>
  <Slides>42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42</vt:i4>
      </vt:variant>
    </vt:vector>
  </HeadingPairs>
  <TitlesOfParts>
    <vt:vector size="48" baseType="lpstr">
      <vt:lpstr>Berlin Sans FB</vt:lpstr>
      <vt:lpstr>Calibri</vt:lpstr>
      <vt:lpstr>Trebuchet MS</vt:lpstr>
      <vt:lpstr>Wingdings</vt:lpstr>
      <vt:lpstr>Wingdings 2</vt:lpstr>
      <vt:lpstr>Opulent</vt:lpstr>
      <vt:lpstr>Writing a Research proposal</vt:lpstr>
      <vt:lpstr>Overview </vt:lpstr>
      <vt:lpstr>Learning outcomes</vt:lpstr>
      <vt:lpstr>Why research proposal </vt:lpstr>
      <vt:lpstr>What is a research </vt:lpstr>
      <vt:lpstr>What is research </vt:lpstr>
      <vt:lpstr>Types of research </vt:lpstr>
      <vt:lpstr>Cont.….</vt:lpstr>
      <vt:lpstr>Types of research</vt:lpstr>
      <vt:lpstr>Research area </vt:lpstr>
      <vt:lpstr>Research topic</vt:lpstr>
      <vt:lpstr>Sources of research topic</vt:lpstr>
      <vt:lpstr>Good research topic </vt:lpstr>
      <vt:lpstr>Example </vt:lpstr>
      <vt:lpstr>Choosing and narrowing research topic </vt:lpstr>
      <vt:lpstr>Example </vt:lpstr>
      <vt:lpstr>Note </vt:lpstr>
      <vt:lpstr>Note </vt:lpstr>
      <vt:lpstr>Research problem </vt:lpstr>
      <vt:lpstr>Components of problem st</vt:lpstr>
      <vt:lpstr>Components of problem st</vt:lpstr>
      <vt:lpstr>Components of problem st</vt:lpstr>
      <vt:lpstr>Component of problem st</vt:lpstr>
      <vt:lpstr>Components of problem st</vt:lpstr>
      <vt:lpstr>Background Section</vt:lpstr>
      <vt:lpstr>Background Section, Cont…</vt:lpstr>
      <vt:lpstr>Background Section, Cont…</vt:lpstr>
      <vt:lpstr>Background Section, Cont…</vt:lpstr>
      <vt:lpstr>Purpose of the study  </vt:lpstr>
      <vt:lpstr>Purpose of the study  </vt:lpstr>
      <vt:lpstr>Purpose of the study </vt:lpstr>
      <vt:lpstr>Specific objectives </vt:lpstr>
      <vt:lpstr>Specific objectives </vt:lpstr>
      <vt:lpstr>Research questions/hypotheses   </vt:lpstr>
      <vt:lpstr>Scope of the study</vt:lpstr>
      <vt:lpstr>Example of the scope </vt:lpstr>
      <vt:lpstr>EXAmple of the scope </vt:lpstr>
      <vt:lpstr>Example </vt:lpstr>
      <vt:lpstr>Significance of study </vt:lpstr>
      <vt:lpstr>Example of significance study</vt:lpstr>
      <vt:lpstr>Operational definitions </vt:lpstr>
      <vt:lpstr>Example </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dalsan</dc:creator>
  <cp:lastModifiedBy>pc</cp:lastModifiedBy>
  <cp:revision>85</cp:revision>
  <dcterms:created xsi:type="dcterms:W3CDTF">2013-12-26T15:51:18Z</dcterms:created>
  <dcterms:modified xsi:type="dcterms:W3CDTF">2018-09-14T05:36:27Z</dcterms:modified>
</cp:coreProperties>
</file>