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64" r:id="rId3"/>
    <p:sldId id="261" r:id="rId4"/>
    <p:sldId id="365" r:id="rId5"/>
    <p:sldId id="366" r:id="rId6"/>
    <p:sldId id="367" r:id="rId7"/>
    <p:sldId id="368" r:id="rId8"/>
    <p:sldId id="406" r:id="rId9"/>
    <p:sldId id="407" r:id="rId10"/>
    <p:sldId id="369" r:id="rId11"/>
    <p:sldId id="370" r:id="rId12"/>
    <p:sldId id="372" r:id="rId13"/>
    <p:sldId id="404" r:id="rId14"/>
    <p:sldId id="379" r:id="rId15"/>
    <p:sldId id="380" r:id="rId16"/>
    <p:sldId id="381" r:id="rId17"/>
    <p:sldId id="382" r:id="rId18"/>
    <p:sldId id="384" r:id="rId19"/>
    <p:sldId id="385" r:id="rId20"/>
    <p:sldId id="387" r:id="rId21"/>
    <p:sldId id="388" r:id="rId22"/>
    <p:sldId id="389" r:id="rId23"/>
    <p:sldId id="390" r:id="rId24"/>
    <p:sldId id="391" r:id="rId25"/>
    <p:sldId id="392" r:id="rId26"/>
    <p:sldId id="393" r:id="rId27"/>
    <p:sldId id="394" r:id="rId28"/>
    <p:sldId id="396" r:id="rId29"/>
    <p:sldId id="395" r:id="rId30"/>
    <p:sldId id="40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13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D07F98-EB9F-48CB-A1DF-2391585BEB94}" type="doc">
      <dgm:prSet loTypeId="urn:microsoft.com/office/officeart/2011/layout/TabList" loCatId="list" qsTypeId="urn:microsoft.com/office/officeart/2005/8/quickstyle/simple2" qsCatId="simple" csTypeId="urn:microsoft.com/office/officeart/2005/8/colors/accent0_1" csCatId="mainScheme" phldr="1"/>
      <dgm:spPr/>
      <dgm:t>
        <a:bodyPr/>
        <a:lstStyle/>
        <a:p>
          <a:endParaRPr lang="en-US"/>
        </a:p>
      </dgm:t>
    </dgm:pt>
    <dgm:pt modelId="{8572C9CF-F35C-49AD-8DAD-7A4C7110ECBE}">
      <dgm:prSet phldrT="[Text]" custT="1"/>
      <dgm:spPr/>
      <dgm:t>
        <a:bodyPr/>
        <a:lstStyle/>
        <a:p>
          <a:r>
            <a:rPr lang="en-US" sz="3200" b="1" dirty="0" smtClean="0">
              <a:latin typeface="Rockwell"/>
            </a:rPr>
            <a:t>1</a:t>
          </a:r>
          <a:endParaRPr lang="en-US" sz="1800" b="1" dirty="0">
            <a:latin typeface="Rockwell"/>
          </a:endParaRPr>
        </a:p>
      </dgm:t>
    </dgm:pt>
    <dgm:pt modelId="{E549177A-9B81-4497-BABC-46C0C4D5452F}" type="parTrans" cxnId="{B5DA42EA-6686-48E4-B26C-8837686AA004}">
      <dgm:prSet/>
      <dgm:spPr/>
      <dgm:t>
        <a:bodyPr/>
        <a:lstStyle/>
        <a:p>
          <a:endParaRPr lang="en-US"/>
        </a:p>
      </dgm:t>
    </dgm:pt>
    <dgm:pt modelId="{0CECAAAD-3003-4C81-A8A2-8F2BEAFFC9C6}" type="sibTrans" cxnId="{B5DA42EA-6686-48E4-B26C-8837686AA004}">
      <dgm:prSet/>
      <dgm:spPr/>
      <dgm:t>
        <a:bodyPr/>
        <a:lstStyle/>
        <a:p>
          <a:endParaRPr lang="en-US"/>
        </a:p>
      </dgm:t>
    </dgm:pt>
    <dgm:pt modelId="{2EBB372F-09DF-4E10-ADA3-82A1A429F689}">
      <dgm:prSet phldrT="[Text]" custT="1"/>
      <dgm:spPr/>
      <dgm:t>
        <a:bodyPr/>
        <a:lstStyle/>
        <a:p>
          <a:pPr algn="just">
            <a:lnSpc>
              <a:spcPct val="100000"/>
            </a:lnSpc>
          </a:pPr>
          <a:r>
            <a:rPr lang="en-US" sz="2000" dirty="0" smtClean="0">
              <a:latin typeface="Book Antiqua" pitchFamily="18" charset="0"/>
            </a:rPr>
            <a:t>The Process of making a “Hire” or “No Hire” decision regarding each applicant for a job.</a:t>
          </a:r>
          <a:endParaRPr lang="en-US" sz="2000" dirty="0">
            <a:latin typeface="Book Antiqua" pitchFamily="18" charset="0"/>
          </a:endParaRPr>
        </a:p>
      </dgm:t>
    </dgm:pt>
    <dgm:pt modelId="{4587129B-7741-4B33-90E0-B922CCE69AFC}" type="parTrans" cxnId="{6A15FAF7-CADA-4289-B6B4-071C63A8D154}">
      <dgm:prSet/>
      <dgm:spPr/>
      <dgm:t>
        <a:bodyPr/>
        <a:lstStyle/>
        <a:p>
          <a:endParaRPr lang="en-US"/>
        </a:p>
      </dgm:t>
    </dgm:pt>
    <dgm:pt modelId="{6CC4E3B7-29CF-4D09-949F-569202303AFF}" type="sibTrans" cxnId="{6A15FAF7-CADA-4289-B6B4-071C63A8D154}">
      <dgm:prSet/>
      <dgm:spPr/>
      <dgm:t>
        <a:bodyPr/>
        <a:lstStyle/>
        <a:p>
          <a:endParaRPr lang="en-US"/>
        </a:p>
      </dgm:t>
    </dgm:pt>
    <dgm:pt modelId="{37BC3331-A00B-49B3-8A39-CD343D4A70AE}">
      <dgm:prSet phldrT="[Text]" custT="1"/>
      <dgm:spPr/>
      <dgm:t>
        <a:bodyPr/>
        <a:lstStyle/>
        <a:p>
          <a:r>
            <a:rPr lang="en-US" sz="2800" b="1" dirty="0" smtClean="0">
              <a:latin typeface="Rockwell"/>
            </a:rPr>
            <a:t>2</a:t>
          </a:r>
          <a:endParaRPr lang="en-US" sz="1800" b="1" dirty="0">
            <a:latin typeface="Rockwell"/>
          </a:endParaRPr>
        </a:p>
      </dgm:t>
    </dgm:pt>
    <dgm:pt modelId="{B66B79ED-C2D1-419C-8555-7B22FBB0FFD9}" type="parTrans" cxnId="{8B30B745-D09A-4602-9009-E00C4881B798}">
      <dgm:prSet/>
      <dgm:spPr/>
      <dgm:t>
        <a:bodyPr/>
        <a:lstStyle/>
        <a:p>
          <a:endParaRPr lang="en-US"/>
        </a:p>
      </dgm:t>
    </dgm:pt>
    <dgm:pt modelId="{041B1455-D81D-4199-9745-7BAF8F2E4556}" type="sibTrans" cxnId="{8B30B745-D09A-4602-9009-E00C4881B798}">
      <dgm:prSet/>
      <dgm:spPr/>
      <dgm:t>
        <a:bodyPr/>
        <a:lstStyle/>
        <a:p>
          <a:endParaRPr lang="en-US"/>
        </a:p>
      </dgm:t>
    </dgm:pt>
    <dgm:pt modelId="{679D4860-CEE9-43BE-8160-BD5A55E064D3}">
      <dgm:prSet phldrT="[Text]" custT="1"/>
      <dgm:spPr/>
      <dgm:t>
        <a:bodyPr/>
        <a:lstStyle/>
        <a:p>
          <a:pPr algn="just">
            <a:lnSpc>
              <a:spcPct val="100000"/>
            </a:lnSpc>
          </a:pPr>
          <a:r>
            <a:rPr lang="en-US" sz="2000" dirty="0" smtClean="0">
              <a:latin typeface="Book Antiqua" pitchFamily="18" charset="0"/>
            </a:rPr>
            <a:t>Selection is the process of choosing qualified individuals who are available to fill the positions in organization.</a:t>
          </a:r>
          <a:endParaRPr lang="en-US" sz="2000" dirty="0">
            <a:latin typeface="Book Antiqua" pitchFamily="18" charset="0"/>
          </a:endParaRPr>
        </a:p>
      </dgm:t>
    </dgm:pt>
    <dgm:pt modelId="{ACA88AE9-BA34-4D4D-AD13-F521812BE534}" type="parTrans" cxnId="{782A852E-DC81-4797-925C-9C63B7D5CF1E}">
      <dgm:prSet/>
      <dgm:spPr/>
      <dgm:t>
        <a:bodyPr/>
        <a:lstStyle/>
        <a:p>
          <a:endParaRPr lang="en-US"/>
        </a:p>
      </dgm:t>
    </dgm:pt>
    <dgm:pt modelId="{4E589A20-09C5-4996-ACD2-3D71D7B12703}" type="sibTrans" cxnId="{782A852E-DC81-4797-925C-9C63B7D5CF1E}">
      <dgm:prSet/>
      <dgm:spPr/>
      <dgm:t>
        <a:bodyPr/>
        <a:lstStyle/>
        <a:p>
          <a:endParaRPr lang="en-US"/>
        </a:p>
      </dgm:t>
    </dgm:pt>
    <dgm:pt modelId="{AFDCA4C5-490D-409B-998F-8A0A0BD99735}">
      <dgm:prSet phldrT="[Text]" custT="1"/>
      <dgm:spPr/>
      <dgm:t>
        <a:bodyPr/>
        <a:lstStyle/>
        <a:p>
          <a:pPr algn="l">
            <a:lnSpc>
              <a:spcPct val="90000"/>
            </a:lnSpc>
          </a:pPr>
          <a:endParaRPr lang="en-US" sz="2000" dirty="0">
            <a:latin typeface="Book Antiqua" pitchFamily="18" charset="0"/>
          </a:endParaRPr>
        </a:p>
      </dgm:t>
    </dgm:pt>
    <dgm:pt modelId="{8C62772F-8BA4-4154-A3B3-200584A24A00}" type="parTrans" cxnId="{FE1D6756-B622-48BA-9921-9B627BAE6C19}">
      <dgm:prSet/>
      <dgm:spPr/>
      <dgm:t>
        <a:bodyPr/>
        <a:lstStyle/>
        <a:p>
          <a:endParaRPr lang="en-US"/>
        </a:p>
      </dgm:t>
    </dgm:pt>
    <dgm:pt modelId="{99698A92-CA81-4980-B94A-ED53E7E1429A}" type="sibTrans" cxnId="{FE1D6756-B622-48BA-9921-9B627BAE6C19}">
      <dgm:prSet/>
      <dgm:spPr/>
      <dgm:t>
        <a:bodyPr/>
        <a:lstStyle/>
        <a:p>
          <a:endParaRPr lang="en-US"/>
        </a:p>
      </dgm:t>
    </dgm:pt>
    <dgm:pt modelId="{746E09CC-F385-4B3C-B027-DDE19BC96A2B}">
      <dgm:prSet phldrT="[Text]" custT="1"/>
      <dgm:spPr/>
      <dgm:t>
        <a:bodyPr/>
        <a:lstStyle/>
        <a:p>
          <a:pPr algn="just">
            <a:lnSpc>
              <a:spcPct val="90000"/>
            </a:lnSpc>
          </a:pPr>
          <a:endParaRPr lang="en-US" sz="1800" dirty="0">
            <a:latin typeface="Book Antiqua" pitchFamily="18" charset="0"/>
          </a:endParaRPr>
        </a:p>
      </dgm:t>
    </dgm:pt>
    <dgm:pt modelId="{FA9106C5-B222-485B-92CC-37C3362B6D9E}" type="sibTrans" cxnId="{FA0742F2-6F92-4D03-8FD7-23C712AD8FCC}">
      <dgm:prSet/>
      <dgm:spPr/>
      <dgm:t>
        <a:bodyPr/>
        <a:lstStyle/>
        <a:p>
          <a:endParaRPr lang="en-US"/>
        </a:p>
      </dgm:t>
    </dgm:pt>
    <dgm:pt modelId="{16C74994-1472-4B66-B458-0894E61B4F11}" type="parTrans" cxnId="{FA0742F2-6F92-4D03-8FD7-23C712AD8FCC}">
      <dgm:prSet/>
      <dgm:spPr/>
      <dgm:t>
        <a:bodyPr/>
        <a:lstStyle/>
        <a:p>
          <a:endParaRPr lang="en-US"/>
        </a:p>
      </dgm:t>
    </dgm:pt>
    <dgm:pt modelId="{78BBD541-A6E7-489B-82A0-5D21EDA45655}" type="pres">
      <dgm:prSet presAssocID="{C0D07F98-EB9F-48CB-A1DF-2391585BEB94}" presName="Name0" presStyleCnt="0">
        <dgm:presLayoutVars>
          <dgm:chMax/>
          <dgm:chPref val="3"/>
          <dgm:dir/>
          <dgm:animOne val="branch"/>
          <dgm:animLvl val="lvl"/>
        </dgm:presLayoutVars>
      </dgm:prSet>
      <dgm:spPr/>
      <dgm:t>
        <a:bodyPr/>
        <a:lstStyle/>
        <a:p>
          <a:endParaRPr lang="en-US"/>
        </a:p>
      </dgm:t>
    </dgm:pt>
    <dgm:pt modelId="{CF88C04B-2360-4D41-874F-1B1A0E13BD49}" type="pres">
      <dgm:prSet presAssocID="{8572C9CF-F35C-49AD-8DAD-7A4C7110ECBE}" presName="composite" presStyleCnt="0"/>
      <dgm:spPr/>
      <dgm:t>
        <a:bodyPr/>
        <a:lstStyle/>
        <a:p>
          <a:endParaRPr lang="en-US"/>
        </a:p>
      </dgm:t>
    </dgm:pt>
    <dgm:pt modelId="{2C805D73-1358-4491-997D-EB59B490B65D}" type="pres">
      <dgm:prSet presAssocID="{8572C9CF-F35C-49AD-8DAD-7A4C7110ECBE}" presName="FirstChild" presStyleLbl="revTx" presStyleIdx="0" presStyleCnt="4">
        <dgm:presLayoutVars>
          <dgm:chMax val="0"/>
          <dgm:chPref val="0"/>
          <dgm:bulletEnabled val="1"/>
        </dgm:presLayoutVars>
      </dgm:prSet>
      <dgm:spPr/>
      <dgm:t>
        <a:bodyPr/>
        <a:lstStyle/>
        <a:p>
          <a:endParaRPr lang="en-US"/>
        </a:p>
      </dgm:t>
    </dgm:pt>
    <dgm:pt modelId="{0262EEC9-B405-47A2-B596-4214DF5E8E62}" type="pres">
      <dgm:prSet presAssocID="{8572C9CF-F35C-49AD-8DAD-7A4C7110ECBE}" presName="Parent" presStyleLbl="alignNode1" presStyleIdx="0" presStyleCnt="2" custScaleX="82692">
        <dgm:presLayoutVars>
          <dgm:chMax val="3"/>
          <dgm:chPref val="3"/>
          <dgm:bulletEnabled val="1"/>
        </dgm:presLayoutVars>
      </dgm:prSet>
      <dgm:spPr/>
      <dgm:t>
        <a:bodyPr/>
        <a:lstStyle/>
        <a:p>
          <a:endParaRPr lang="en-US"/>
        </a:p>
      </dgm:t>
    </dgm:pt>
    <dgm:pt modelId="{CCB24B6E-9157-4BD1-9E10-DE1AABD99495}" type="pres">
      <dgm:prSet presAssocID="{8572C9CF-F35C-49AD-8DAD-7A4C7110ECBE}" presName="Accent" presStyleLbl="parChTrans1D1" presStyleIdx="0" presStyleCnt="2"/>
      <dgm:spPr/>
      <dgm:t>
        <a:bodyPr/>
        <a:lstStyle/>
        <a:p>
          <a:endParaRPr lang="en-US"/>
        </a:p>
      </dgm:t>
    </dgm:pt>
    <dgm:pt modelId="{E82B5936-5C5B-42C8-A494-A875C88AB23B}" type="pres">
      <dgm:prSet presAssocID="{8572C9CF-F35C-49AD-8DAD-7A4C7110ECBE}" presName="Child" presStyleLbl="revTx" presStyleIdx="1" presStyleCnt="4">
        <dgm:presLayoutVars>
          <dgm:chMax val="0"/>
          <dgm:chPref val="0"/>
          <dgm:bulletEnabled val="1"/>
        </dgm:presLayoutVars>
      </dgm:prSet>
      <dgm:spPr/>
      <dgm:t>
        <a:bodyPr/>
        <a:lstStyle/>
        <a:p>
          <a:endParaRPr lang="en-US"/>
        </a:p>
      </dgm:t>
    </dgm:pt>
    <dgm:pt modelId="{CC06CB56-CE90-412F-9BC4-0CDF8EEE40D7}" type="pres">
      <dgm:prSet presAssocID="{0CECAAAD-3003-4C81-A8A2-8F2BEAFFC9C6}" presName="sibTrans" presStyleCnt="0"/>
      <dgm:spPr/>
      <dgm:t>
        <a:bodyPr/>
        <a:lstStyle/>
        <a:p>
          <a:endParaRPr lang="en-US"/>
        </a:p>
      </dgm:t>
    </dgm:pt>
    <dgm:pt modelId="{024DDB15-5B25-4EC3-8DCE-2AB1727C4021}" type="pres">
      <dgm:prSet presAssocID="{37BC3331-A00B-49B3-8A39-CD343D4A70AE}" presName="composite" presStyleCnt="0"/>
      <dgm:spPr/>
      <dgm:t>
        <a:bodyPr/>
        <a:lstStyle/>
        <a:p>
          <a:endParaRPr lang="en-US"/>
        </a:p>
      </dgm:t>
    </dgm:pt>
    <dgm:pt modelId="{E4CAD2DC-CB58-4ADF-92D4-5F5726C09865}" type="pres">
      <dgm:prSet presAssocID="{37BC3331-A00B-49B3-8A39-CD343D4A70AE}" presName="FirstChild" presStyleLbl="revTx" presStyleIdx="2" presStyleCnt="4">
        <dgm:presLayoutVars>
          <dgm:chMax val="0"/>
          <dgm:chPref val="0"/>
          <dgm:bulletEnabled val="1"/>
        </dgm:presLayoutVars>
      </dgm:prSet>
      <dgm:spPr/>
      <dgm:t>
        <a:bodyPr/>
        <a:lstStyle/>
        <a:p>
          <a:endParaRPr lang="en-US"/>
        </a:p>
      </dgm:t>
    </dgm:pt>
    <dgm:pt modelId="{317BC190-0ED6-4346-9A3E-E02DDBA1B1F6}" type="pres">
      <dgm:prSet presAssocID="{37BC3331-A00B-49B3-8A39-CD343D4A70AE}" presName="Parent" presStyleLbl="alignNode1" presStyleIdx="1" presStyleCnt="2" custScaleX="77404">
        <dgm:presLayoutVars>
          <dgm:chMax val="3"/>
          <dgm:chPref val="3"/>
          <dgm:bulletEnabled val="1"/>
        </dgm:presLayoutVars>
      </dgm:prSet>
      <dgm:spPr/>
      <dgm:t>
        <a:bodyPr/>
        <a:lstStyle/>
        <a:p>
          <a:endParaRPr lang="en-US"/>
        </a:p>
      </dgm:t>
    </dgm:pt>
    <dgm:pt modelId="{053D315E-622D-494F-ABB6-323FFC47B224}" type="pres">
      <dgm:prSet presAssocID="{37BC3331-A00B-49B3-8A39-CD343D4A70AE}" presName="Accent" presStyleLbl="parChTrans1D1" presStyleIdx="1" presStyleCnt="2"/>
      <dgm:spPr/>
      <dgm:t>
        <a:bodyPr/>
        <a:lstStyle/>
        <a:p>
          <a:endParaRPr lang="en-US"/>
        </a:p>
      </dgm:t>
    </dgm:pt>
    <dgm:pt modelId="{2FF1B42C-9F97-44D0-AF43-763D71B70A9E}" type="pres">
      <dgm:prSet presAssocID="{37BC3331-A00B-49B3-8A39-CD343D4A70AE}" presName="Child" presStyleLbl="revTx" presStyleIdx="3" presStyleCnt="4">
        <dgm:presLayoutVars>
          <dgm:chMax val="0"/>
          <dgm:chPref val="0"/>
          <dgm:bulletEnabled val="1"/>
        </dgm:presLayoutVars>
      </dgm:prSet>
      <dgm:spPr/>
      <dgm:t>
        <a:bodyPr/>
        <a:lstStyle/>
        <a:p>
          <a:endParaRPr lang="en-US"/>
        </a:p>
      </dgm:t>
    </dgm:pt>
  </dgm:ptLst>
  <dgm:cxnLst>
    <dgm:cxn modelId="{9BBEAEC5-1B5A-4845-8CA6-3CCAECD6FBA3}" type="presOf" srcId="{8572C9CF-F35C-49AD-8DAD-7A4C7110ECBE}" destId="{0262EEC9-B405-47A2-B596-4214DF5E8E62}" srcOrd="0" destOrd="0" presId="urn:microsoft.com/office/officeart/2011/layout/TabList"/>
    <dgm:cxn modelId="{6A15FAF7-CADA-4289-B6B4-071C63A8D154}" srcId="{8572C9CF-F35C-49AD-8DAD-7A4C7110ECBE}" destId="{2EBB372F-09DF-4E10-ADA3-82A1A429F689}" srcOrd="1" destOrd="0" parTransId="{4587129B-7741-4B33-90E0-B922CCE69AFC}" sibTransId="{6CC4E3B7-29CF-4D09-949F-569202303AFF}"/>
    <dgm:cxn modelId="{6580DA40-7834-44A9-96F4-1C40B6EC7D31}" type="presOf" srcId="{679D4860-CEE9-43BE-8160-BD5A55E064D3}" destId="{2FF1B42C-9F97-44D0-AF43-763D71B70A9E}" srcOrd="0" destOrd="0" presId="urn:microsoft.com/office/officeart/2011/layout/TabList"/>
    <dgm:cxn modelId="{782A852E-DC81-4797-925C-9C63B7D5CF1E}" srcId="{37BC3331-A00B-49B3-8A39-CD343D4A70AE}" destId="{679D4860-CEE9-43BE-8160-BD5A55E064D3}" srcOrd="1" destOrd="0" parTransId="{ACA88AE9-BA34-4D4D-AD13-F521812BE534}" sibTransId="{4E589A20-09C5-4996-ACD2-3D71D7B12703}"/>
    <dgm:cxn modelId="{3A83282B-3A1C-4F42-894A-A3BD50FC29D0}" type="presOf" srcId="{746E09CC-F385-4B3C-B027-DDE19BC96A2B}" destId="{E4CAD2DC-CB58-4ADF-92D4-5F5726C09865}" srcOrd="0" destOrd="0" presId="urn:microsoft.com/office/officeart/2011/layout/TabList"/>
    <dgm:cxn modelId="{C539DEE3-57BF-426E-AF38-8B53321CA5E7}" type="presOf" srcId="{C0D07F98-EB9F-48CB-A1DF-2391585BEB94}" destId="{78BBD541-A6E7-489B-82A0-5D21EDA45655}" srcOrd="0" destOrd="0" presId="urn:microsoft.com/office/officeart/2011/layout/TabList"/>
    <dgm:cxn modelId="{FE1D6756-B622-48BA-9921-9B627BAE6C19}" srcId="{8572C9CF-F35C-49AD-8DAD-7A4C7110ECBE}" destId="{AFDCA4C5-490D-409B-998F-8A0A0BD99735}" srcOrd="0" destOrd="0" parTransId="{8C62772F-8BA4-4154-A3B3-200584A24A00}" sibTransId="{99698A92-CA81-4980-B94A-ED53E7E1429A}"/>
    <dgm:cxn modelId="{8B30B745-D09A-4602-9009-E00C4881B798}" srcId="{C0D07F98-EB9F-48CB-A1DF-2391585BEB94}" destId="{37BC3331-A00B-49B3-8A39-CD343D4A70AE}" srcOrd="1" destOrd="0" parTransId="{B66B79ED-C2D1-419C-8555-7B22FBB0FFD9}" sibTransId="{041B1455-D81D-4199-9745-7BAF8F2E4556}"/>
    <dgm:cxn modelId="{FA0742F2-6F92-4D03-8FD7-23C712AD8FCC}" srcId="{37BC3331-A00B-49B3-8A39-CD343D4A70AE}" destId="{746E09CC-F385-4B3C-B027-DDE19BC96A2B}" srcOrd="0" destOrd="0" parTransId="{16C74994-1472-4B66-B458-0894E61B4F11}" sibTransId="{FA9106C5-B222-485B-92CC-37C3362B6D9E}"/>
    <dgm:cxn modelId="{386E1323-3A5B-4AFE-8820-885D10B50C91}" type="presOf" srcId="{37BC3331-A00B-49B3-8A39-CD343D4A70AE}" destId="{317BC190-0ED6-4346-9A3E-E02DDBA1B1F6}" srcOrd="0" destOrd="0" presId="urn:microsoft.com/office/officeart/2011/layout/TabList"/>
    <dgm:cxn modelId="{50CCB835-5862-48A1-98DD-7FB26BEF23A7}" type="presOf" srcId="{2EBB372F-09DF-4E10-ADA3-82A1A429F689}" destId="{E82B5936-5C5B-42C8-A494-A875C88AB23B}" srcOrd="0" destOrd="0" presId="urn:microsoft.com/office/officeart/2011/layout/TabList"/>
    <dgm:cxn modelId="{B5DA42EA-6686-48E4-B26C-8837686AA004}" srcId="{C0D07F98-EB9F-48CB-A1DF-2391585BEB94}" destId="{8572C9CF-F35C-49AD-8DAD-7A4C7110ECBE}" srcOrd="0" destOrd="0" parTransId="{E549177A-9B81-4497-BABC-46C0C4D5452F}" sibTransId="{0CECAAAD-3003-4C81-A8A2-8F2BEAFFC9C6}"/>
    <dgm:cxn modelId="{616732A2-25BF-457B-AA13-06CD79388200}" type="presOf" srcId="{AFDCA4C5-490D-409B-998F-8A0A0BD99735}" destId="{2C805D73-1358-4491-997D-EB59B490B65D}" srcOrd="0" destOrd="0" presId="urn:microsoft.com/office/officeart/2011/layout/TabList"/>
    <dgm:cxn modelId="{8C8F6EA5-552A-40D8-A14B-1738897FA28C}" type="presParOf" srcId="{78BBD541-A6E7-489B-82A0-5D21EDA45655}" destId="{CF88C04B-2360-4D41-874F-1B1A0E13BD49}" srcOrd="0" destOrd="0" presId="urn:microsoft.com/office/officeart/2011/layout/TabList"/>
    <dgm:cxn modelId="{F488F434-A109-4ECE-89AB-9B033FF5D5E2}" type="presParOf" srcId="{CF88C04B-2360-4D41-874F-1B1A0E13BD49}" destId="{2C805D73-1358-4491-997D-EB59B490B65D}" srcOrd="0" destOrd="0" presId="urn:microsoft.com/office/officeart/2011/layout/TabList"/>
    <dgm:cxn modelId="{AF245303-AA48-489B-A601-EDCDC9013032}" type="presParOf" srcId="{CF88C04B-2360-4D41-874F-1B1A0E13BD49}" destId="{0262EEC9-B405-47A2-B596-4214DF5E8E62}" srcOrd="1" destOrd="0" presId="urn:microsoft.com/office/officeart/2011/layout/TabList"/>
    <dgm:cxn modelId="{53F29BD7-E4F8-41A7-84D2-8197AFDCD148}" type="presParOf" srcId="{CF88C04B-2360-4D41-874F-1B1A0E13BD49}" destId="{CCB24B6E-9157-4BD1-9E10-DE1AABD99495}" srcOrd="2" destOrd="0" presId="urn:microsoft.com/office/officeart/2011/layout/TabList"/>
    <dgm:cxn modelId="{F8CF75A9-3934-424D-B1B7-3E87303B6F2F}" type="presParOf" srcId="{78BBD541-A6E7-489B-82A0-5D21EDA45655}" destId="{E82B5936-5C5B-42C8-A494-A875C88AB23B}" srcOrd="1" destOrd="0" presId="urn:microsoft.com/office/officeart/2011/layout/TabList"/>
    <dgm:cxn modelId="{E2A73105-887E-4B6A-A136-1238F1CE984B}" type="presParOf" srcId="{78BBD541-A6E7-489B-82A0-5D21EDA45655}" destId="{CC06CB56-CE90-412F-9BC4-0CDF8EEE40D7}" srcOrd="2" destOrd="0" presId="urn:microsoft.com/office/officeart/2011/layout/TabList"/>
    <dgm:cxn modelId="{AF6D4B8C-1B5D-4C78-855A-56BB32A32785}" type="presParOf" srcId="{78BBD541-A6E7-489B-82A0-5D21EDA45655}" destId="{024DDB15-5B25-4EC3-8DCE-2AB1727C4021}" srcOrd="3" destOrd="0" presId="urn:microsoft.com/office/officeart/2011/layout/TabList"/>
    <dgm:cxn modelId="{AFC055C8-AD1B-434F-A59E-4597B26A3E45}" type="presParOf" srcId="{024DDB15-5B25-4EC3-8DCE-2AB1727C4021}" destId="{E4CAD2DC-CB58-4ADF-92D4-5F5726C09865}" srcOrd="0" destOrd="0" presId="urn:microsoft.com/office/officeart/2011/layout/TabList"/>
    <dgm:cxn modelId="{A55D9408-7C52-4502-99AD-08CAD0ED7FD7}" type="presParOf" srcId="{024DDB15-5B25-4EC3-8DCE-2AB1727C4021}" destId="{317BC190-0ED6-4346-9A3E-E02DDBA1B1F6}" srcOrd="1" destOrd="0" presId="urn:microsoft.com/office/officeart/2011/layout/TabList"/>
    <dgm:cxn modelId="{0F5BB2C2-E0C8-4606-9DA3-65838AEE3A4E}" type="presParOf" srcId="{024DDB15-5B25-4EC3-8DCE-2AB1727C4021}" destId="{053D315E-622D-494F-ABB6-323FFC47B224}" srcOrd="2" destOrd="0" presId="urn:microsoft.com/office/officeart/2011/layout/TabList"/>
    <dgm:cxn modelId="{C56BBD47-5049-4CF2-BE4B-F1D1063B4A04}" type="presParOf" srcId="{78BBD541-A6E7-489B-82A0-5D21EDA45655}" destId="{2FF1B42C-9F97-44D0-AF43-763D71B70A9E}" srcOrd="4"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0FC7FE-3DD4-44E2-AD4F-D84193AB3BA3}" type="doc">
      <dgm:prSet loTypeId="urn:microsoft.com/office/officeart/2005/8/layout/list1" loCatId="list" qsTypeId="urn:microsoft.com/office/officeart/2005/8/quickstyle/simple2" qsCatId="simple" csTypeId="urn:microsoft.com/office/officeart/2005/8/colors/accent0_1" csCatId="mainScheme" phldr="1"/>
      <dgm:spPr/>
      <dgm:t>
        <a:bodyPr/>
        <a:lstStyle/>
        <a:p>
          <a:endParaRPr lang="en-US"/>
        </a:p>
      </dgm:t>
    </dgm:pt>
    <dgm:pt modelId="{25618FA7-AA0B-4AD2-9FF2-5C4416F681C1}">
      <dgm:prSet phldrT="[Text]"/>
      <dgm:spPr/>
      <dgm:t>
        <a:bodyPr/>
        <a:lstStyle/>
        <a:p>
          <a:r>
            <a:rPr lang="en-US" b="1" dirty="0" smtClean="0">
              <a:latin typeface="Book Antiqua" pitchFamily="18" charset="0"/>
            </a:rPr>
            <a:t>1. Testing </a:t>
          </a:r>
          <a:endParaRPr lang="en-US" b="1" dirty="0">
            <a:latin typeface="Book Antiqua" pitchFamily="18" charset="0"/>
          </a:endParaRPr>
        </a:p>
      </dgm:t>
    </dgm:pt>
    <dgm:pt modelId="{5ED05D02-7CB6-4C21-80F6-F8AEFC95DA8F}" type="parTrans" cxnId="{718DE65B-08B4-4DBD-A9C9-71C54A90D764}">
      <dgm:prSet/>
      <dgm:spPr/>
      <dgm:t>
        <a:bodyPr/>
        <a:lstStyle/>
        <a:p>
          <a:endParaRPr lang="en-US"/>
        </a:p>
      </dgm:t>
    </dgm:pt>
    <dgm:pt modelId="{E2501A6A-1A37-433F-971F-0ABE589AC88C}" type="sibTrans" cxnId="{718DE65B-08B4-4DBD-A9C9-71C54A90D764}">
      <dgm:prSet/>
      <dgm:spPr/>
      <dgm:t>
        <a:bodyPr/>
        <a:lstStyle/>
        <a:p>
          <a:endParaRPr lang="en-US"/>
        </a:p>
      </dgm:t>
    </dgm:pt>
    <dgm:pt modelId="{5106E5FF-A329-4B29-AFC4-3F5DF542AC32}">
      <dgm:prSet phldrT="[Text]"/>
      <dgm:spPr/>
      <dgm:t>
        <a:bodyPr/>
        <a:lstStyle/>
        <a:p>
          <a:r>
            <a:rPr lang="en-US" b="1" dirty="0" smtClean="0">
              <a:latin typeface="Book Antiqua" pitchFamily="18" charset="0"/>
            </a:rPr>
            <a:t>2. Gathering Information</a:t>
          </a:r>
          <a:endParaRPr lang="en-US" b="1" dirty="0">
            <a:latin typeface="Book Antiqua" pitchFamily="18" charset="0"/>
          </a:endParaRPr>
        </a:p>
      </dgm:t>
    </dgm:pt>
    <dgm:pt modelId="{FEAE710A-C42B-4676-8D7B-39E43A37058D}" type="parTrans" cxnId="{6EDCBE3F-1451-42D5-BFFD-5C2CE0AA1DDE}">
      <dgm:prSet/>
      <dgm:spPr/>
      <dgm:t>
        <a:bodyPr/>
        <a:lstStyle/>
        <a:p>
          <a:endParaRPr lang="en-US"/>
        </a:p>
      </dgm:t>
    </dgm:pt>
    <dgm:pt modelId="{A9D8DDE7-F8E3-4508-8E3F-89F014C5E060}" type="sibTrans" cxnId="{6EDCBE3F-1451-42D5-BFFD-5C2CE0AA1DDE}">
      <dgm:prSet/>
      <dgm:spPr/>
      <dgm:t>
        <a:bodyPr/>
        <a:lstStyle/>
        <a:p>
          <a:endParaRPr lang="en-US"/>
        </a:p>
      </dgm:t>
    </dgm:pt>
    <dgm:pt modelId="{B3381A75-BDC2-41C8-B7E5-C353E859F163}">
      <dgm:prSet phldrT="[Text]"/>
      <dgm:spPr/>
      <dgm:t>
        <a:bodyPr/>
        <a:lstStyle/>
        <a:p>
          <a:r>
            <a:rPr lang="en-US" b="1" dirty="0" smtClean="0">
              <a:latin typeface="Book Antiqua" pitchFamily="18" charset="0"/>
            </a:rPr>
            <a:t>3. Interviewing</a:t>
          </a:r>
          <a:endParaRPr lang="en-US" b="1" dirty="0">
            <a:latin typeface="Book Antiqua" pitchFamily="18" charset="0"/>
          </a:endParaRPr>
        </a:p>
      </dgm:t>
    </dgm:pt>
    <dgm:pt modelId="{4C5EEB6C-1B57-4FD6-BC6B-AE3F382E7DAB}" type="parTrans" cxnId="{F89B5D6C-E2AA-4C40-8D8B-7C287B236BB1}">
      <dgm:prSet/>
      <dgm:spPr/>
      <dgm:t>
        <a:bodyPr/>
        <a:lstStyle/>
        <a:p>
          <a:endParaRPr lang="en-US"/>
        </a:p>
      </dgm:t>
    </dgm:pt>
    <dgm:pt modelId="{D30B41E9-9E2F-4E9D-9911-7F9516AA94F8}" type="sibTrans" cxnId="{F89B5D6C-E2AA-4C40-8D8B-7C287B236BB1}">
      <dgm:prSet/>
      <dgm:spPr/>
      <dgm:t>
        <a:bodyPr/>
        <a:lstStyle/>
        <a:p>
          <a:endParaRPr lang="en-US"/>
        </a:p>
      </dgm:t>
    </dgm:pt>
    <dgm:pt modelId="{F0680AB1-A0FE-4023-A1FE-CDFC59A9AAEB}" type="pres">
      <dgm:prSet presAssocID="{E80FC7FE-3DD4-44E2-AD4F-D84193AB3BA3}" presName="linear" presStyleCnt="0">
        <dgm:presLayoutVars>
          <dgm:dir/>
          <dgm:animLvl val="lvl"/>
          <dgm:resizeHandles val="exact"/>
        </dgm:presLayoutVars>
      </dgm:prSet>
      <dgm:spPr/>
      <dgm:t>
        <a:bodyPr/>
        <a:lstStyle/>
        <a:p>
          <a:endParaRPr lang="en-US"/>
        </a:p>
      </dgm:t>
    </dgm:pt>
    <dgm:pt modelId="{0971F195-B907-42A3-AD25-DFD551B270F6}" type="pres">
      <dgm:prSet presAssocID="{25618FA7-AA0B-4AD2-9FF2-5C4416F681C1}" presName="parentLin" presStyleCnt="0"/>
      <dgm:spPr/>
      <dgm:t>
        <a:bodyPr/>
        <a:lstStyle/>
        <a:p>
          <a:endParaRPr lang="en-US"/>
        </a:p>
      </dgm:t>
    </dgm:pt>
    <dgm:pt modelId="{EFA78205-4101-4E3F-B193-BD6A9A98332D}" type="pres">
      <dgm:prSet presAssocID="{25618FA7-AA0B-4AD2-9FF2-5C4416F681C1}" presName="parentLeftMargin" presStyleLbl="node1" presStyleIdx="0" presStyleCnt="3"/>
      <dgm:spPr/>
      <dgm:t>
        <a:bodyPr/>
        <a:lstStyle/>
        <a:p>
          <a:endParaRPr lang="en-US"/>
        </a:p>
      </dgm:t>
    </dgm:pt>
    <dgm:pt modelId="{76174B3D-962E-447B-93E5-54180D47B576}" type="pres">
      <dgm:prSet presAssocID="{25618FA7-AA0B-4AD2-9FF2-5C4416F681C1}" presName="parentText" presStyleLbl="node1" presStyleIdx="0" presStyleCnt="3">
        <dgm:presLayoutVars>
          <dgm:chMax val="0"/>
          <dgm:bulletEnabled val="1"/>
        </dgm:presLayoutVars>
      </dgm:prSet>
      <dgm:spPr/>
      <dgm:t>
        <a:bodyPr/>
        <a:lstStyle/>
        <a:p>
          <a:endParaRPr lang="en-US"/>
        </a:p>
      </dgm:t>
    </dgm:pt>
    <dgm:pt modelId="{374B72E4-0577-4944-9A26-711DA2BFA81A}" type="pres">
      <dgm:prSet presAssocID="{25618FA7-AA0B-4AD2-9FF2-5C4416F681C1}" presName="negativeSpace" presStyleCnt="0"/>
      <dgm:spPr/>
      <dgm:t>
        <a:bodyPr/>
        <a:lstStyle/>
        <a:p>
          <a:endParaRPr lang="en-US"/>
        </a:p>
      </dgm:t>
    </dgm:pt>
    <dgm:pt modelId="{E573A6E1-DAC9-4C0C-A6A1-2A371707EF3E}" type="pres">
      <dgm:prSet presAssocID="{25618FA7-AA0B-4AD2-9FF2-5C4416F681C1}" presName="childText" presStyleLbl="conFgAcc1" presStyleIdx="0" presStyleCnt="3">
        <dgm:presLayoutVars>
          <dgm:bulletEnabled val="1"/>
        </dgm:presLayoutVars>
      </dgm:prSet>
      <dgm:spPr/>
      <dgm:t>
        <a:bodyPr/>
        <a:lstStyle/>
        <a:p>
          <a:endParaRPr lang="en-US"/>
        </a:p>
      </dgm:t>
    </dgm:pt>
    <dgm:pt modelId="{CC4452C5-354C-4D59-BBD0-E309EAE6F3C0}" type="pres">
      <dgm:prSet presAssocID="{E2501A6A-1A37-433F-971F-0ABE589AC88C}" presName="spaceBetweenRectangles" presStyleCnt="0"/>
      <dgm:spPr/>
      <dgm:t>
        <a:bodyPr/>
        <a:lstStyle/>
        <a:p>
          <a:endParaRPr lang="en-US"/>
        </a:p>
      </dgm:t>
    </dgm:pt>
    <dgm:pt modelId="{D0FDD1F1-7B12-4379-A3A4-5F310E13C21A}" type="pres">
      <dgm:prSet presAssocID="{5106E5FF-A329-4B29-AFC4-3F5DF542AC32}" presName="parentLin" presStyleCnt="0"/>
      <dgm:spPr/>
      <dgm:t>
        <a:bodyPr/>
        <a:lstStyle/>
        <a:p>
          <a:endParaRPr lang="en-US"/>
        </a:p>
      </dgm:t>
    </dgm:pt>
    <dgm:pt modelId="{7F9014C6-CE4C-42A0-A3D0-80AA4FF9C393}" type="pres">
      <dgm:prSet presAssocID="{5106E5FF-A329-4B29-AFC4-3F5DF542AC32}" presName="parentLeftMargin" presStyleLbl="node1" presStyleIdx="0" presStyleCnt="3"/>
      <dgm:spPr/>
      <dgm:t>
        <a:bodyPr/>
        <a:lstStyle/>
        <a:p>
          <a:endParaRPr lang="en-US"/>
        </a:p>
      </dgm:t>
    </dgm:pt>
    <dgm:pt modelId="{528600F4-15DD-473E-B743-E5D546FE05D4}" type="pres">
      <dgm:prSet presAssocID="{5106E5FF-A329-4B29-AFC4-3F5DF542AC32}" presName="parentText" presStyleLbl="node1" presStyleIdx="1" presStyleCnt="3">
        <dgm:presLayoutVars>
          <dgm:chMax val="0"/>
          <dgm:bulletEnabled val="1"/>
        </dgm:presLayoutVars>
      </dgm:prSet>
      <dgm:spPr/>
      <dgm:t>
        <a:bodyPr/>
        <a:lstStyle/>
        <a:p>
          <a:endParaRPr lang="en-US"/>
        </a:p>
      </dgm:t>
    </dgm:pt>
    <dgm:pt modelId="{B1CEE9DF-91A1-4D23-BE04-42C5073ECF17}" type="pres">
      <dgm:prSet presAssocID="{5106E5FF-A329-4B29-AFC4-3F5DF542AC32}" presName="negativeSpace" presStyleCnt="0"/>
      <dgm:spPr/>
      <dgm:t>
        <a:bodyPr/>
        <a:lstStyle/>
        <a:p>
          <a:endParaRPr lang="en-US"/>
        </a:p>
      </dgm:t>
    </dgm:pt>
    <dgm:pt modelId="{CFF4A511-3240-4F31-9907-5B7AB99935F2}" type="pres">
      <dgm:prSet presAssocID="{5106E5FF-A329-4B29-AFC4-3F5DF542AC32}" presName="childText" presStyleLbl="conFgAcc1" presStyleIdx="1" presStyleCnt="3">
        <dgm:presLayoutVars>
          <dgm:bulletEnabled val="1"/>
        </dgm:presLayoutVars>
      </dgm:prSet>
      <dgm:spPr/>
      <dgm:t>
        <a:bodyPr/>
        <a:lstStyle/>
        <a:p>
          <a:endParaRPr lang="en-US"/>
        </a:p>
      </dgm:t>
    </dgm:pt>
    <dgm:pt modelId="{BB96DA80-2A1F-4D88-9DC3-8D1BD8D0B116}" type="pres">
      <dgm:prSet presAssocID="{A9D8DDE7-F8E3-4508-8E3F-89F014C5E060}" presName="spaceBetweenRectangles" presStyleCnt="0"/>
      <dgm:spPr/>
      <dgm:t>
        <a:bodyPr/>
        <a:lstStyle/>
        <a:p>
          <a:endParaRPr lang="en-US"/>
        </a:p>
      </dgm:t>
    </dgm:pt>
    <dgm:pt modelId="{E39171B4-5261-4950-B7C8-2D82AA775B58}" type="pres">
      <dgm:prSet presAssocID="{B3381A75-BDC2-41C8-B7E5-C353E859F163}" presName="parentLin" presStyleCnt="0"/>
      <dgm:spPr/>
      <dgm:t>
        <a:bodyPr/>
        <a:lstStyle/>
        <a:p>
          <a:endParaRPr lang="en-US"/>
        </a:p>
      </dgm:t>
    </dgm:pt>
    <dgm:pt modelId="{7302D274-4001-4E78-A727-C3FAD3B9CBB8}" type="pres">
      <dgm:prSet presAssocID="{B3381A75-BDC2-41C8-B7E5-C353E859F163}" presName="parentLeftMargin" presStyleLbl="node1" presStyleIdx="1" presStyleCnt="3"/>
      <dgm:spPr/>
      <dgm:t>
        <a:bodyPr/>
        <a:lstStyle/>
        <a:p>
          <a:endParaRPr lang="en-US"/>
        </a:p>
      </dgm:t>
    </dgm:pt>
    <dgm:pt modelId="{4C0C5721-A806-46DE-A75E-3DB669F1715B}" type="pres">
      <dgm:prSet presAssocID="{B3381A75-BDC2-41C8-B7E5-C353E859F163}" presName="parentText" presStyleLbl="node1" presStyleIdx="2" presStyleCnt="3">
        <dgm:presLayoutVars>
          <dgm:chMax val="0"/>
          <dgm:bulletEnabled val="1"/>
        </dgm:presLayoutVars>
      </dgm:prSet>
      <dgm:spPr/>
      <dgm:t>
        <a:bodyPr/>
        <a:lstStyle/>
        <a:p>
          <a:endParaRPr lang="en-US"/>
        </a:p>
      </dgm:t>
    </dgm:pt>
    <dgm:pt modelId="{49B5E49E-42AC-4FC0-B6A2-0E859748905F}" type="pres">
      <dgm:prSet presAssocID="{B3381A75-BDC2-41C8-B7E5-C353E859F163}" presName="negativeSpace" presStyleCnt="0"/>
      <dgm:spPr/>
      <dgm:t>
        <a:bodyPr/>
        <a:lstStyle/>
        <a:p>
          <a:endParaRPr lang="en-US"/>
        </a:p>
      </dgm:t>
    </dgm:pt>
    <dgm:pt modelId="{66CEDCA9-5119-495F-8CB7-8B0A3835B621}" type="pres">
      <dgm:prSet presAssocID="{B3381A75-BDC2-41C8-B7E5-C353E859F163}" presName="childText" presStyleLbl="conFgAcc1" presStyleIdx="2" presStyleCnt="3">
        <dgm:presLayoutVars>
          <dgm:bulletEnabled val="1"/>
        </dgm:presLayoutVars>
      </dgm:prSet>
      <dgm:spPr/>
      <dgm:t>
        <a:bodyPr/>
        <a:lstStyle/>
        <a:p>
          <a:endParaRPr lang="en-US"/>
        </a:p>
      </dgm:t>
    </dgm:pt>
  </dgm:ptLst>
  <dgm:cxnLst>
    <dgm:cxn modelId="{4406F0E4-8D70-4EAB-ACD6-C00924253281}" type="presOf" srcId="{5106E5FF-A329-4B29-AFC4-3F5DF542AC32}" destId="{7F9014C6-CE4C-42A0-A3D0-80AA4FF9C393}" srcOrd="0" destOrd="0" presId="urn:microsoft.com/office/officeart/2005/8/layout/list1"/>
    <dgm:cxn modelId="{FD946EC0-38F1-4334-A49C-74928BE1299A}" type="presOf" srcId="{25618FA7-AA0B-4AD2-9FF2-5C4416F681C1}" destId="{EFA78205-4101-4E3F-B193-BD6A9A98332D}" srcOrd="0" destOrd="0" presId="urn:microsoft.com/office/officeart/2005/8/layout/list1"/>
    <dgm:cxn modelId="{E48F8873-A80D-452F-85AD-895C5E927123}" type="presOf" srcId="{5106E5FF-A329-4B29-AFC4-3F5DF542AC32}" destId="{528600F4-15DD-473E-B743-E5D546FE05D4}" srcOrd="1" destOrd="0" presId="urn:microsoft.com/office/officeart/2005/8/layout/list1"/>
    <dgm:cxn modelId="{EBD5F64B-8663-4B20-AF49-B76EF14A78C1}" type="presOf" srcId="{B3381A75-BDC2-41C8-B7E5-C353E859F163}" destId="{7302D274-4001-4E78-A727-C3FAD3B9CBB8}" srcOrd="0" destOrd="0" presId="urn:microsoft.com/office/officeart/2005/8/layout/list1"/>
    <dgm:cxn modelId="{F89B5D6C-E2AA-4C40-8D8B-7C287B236BB1}" srcId="{E80FC7FE-3DD4-44E2-AD4F-D84193AB3BA3}" destId="{B3381A75-BDC2-41C8-B7E5-C353E859F163}" srcOrd="2" destOrd="0" parTransId="{4C5EEB6C-1B57-4FD6-BC6B-AE3F382E7DAB}" sibTransId="{D30B41E9-9E2F-4E9D-9911-7F9516AA94F8}"/>
    <dgm:cxn modelId="{718DE65B-08B4-4DBD-A9C9-71C54A90D764}" srcId="{E80FC7FE-3DD4-44E2-AD4F-D84193AB3BA3}" destId="{25618FA7-AA0B-4AD2-9FF2-5C4416F681C1}" srcOrd="0" destOrd="0" parTransId="{5ED05D02-7CB6-4C21-80F6-F8AEFC95DA8F}" sibTransId="{E2501A6A-1A37-433F-971F-0ABE589AC88C}"/>
    <dgm:cxn modelId="{9F2BE2F5-DDDE-4CB0-B63F-46CC58C9FD0E}" type="presOf" srcId="{E80FC7FE-3DD4-44E2-AD4F-D84193AB3BA3}" destId="{F0680AB1-A0FE-4023-A1FE-CDFC59A9AAEB}" srcOrd="0" destOrd="0" presId="urn:microsoft.com/office/officeart/2005/8/layout/list1"/>
    <dgm:cxn modelId="{6EDCBE3F-1451-42D5-BFFD-5C2CE0AA1DDE}" srcId="{E80FC7FE-3DD4-44E2-AD4F-D84193AB3BA3}" destId="{5106E5FF-A329-4B29-AFC4-3F5DF542AC32}" srcOrd="1" destOrd="0" parTransId="{FEAE710A-C42B-4676-8D7B-39E43A37058D}" sibTransId="{A9D8DDE7-F8E3-4508-8E3F-89F014C5E060}"/>
    <dgm:cxn modelId="{DD4CC95D-97E1-4548-A333-05D3CCA7174B}" type="presOf" srcId="{B3381A75-BDC2-41C8-B7E5-C353E859F163}" destId="{4C0C5721-A806-46DE-A75E-3DB669F1715B}" srcOrd="1" destOrd="0" presId="urn:microsoft.com/office/officeart/2005/8/layout/list1"/>
    <dgm:cxn modelId="{97CDF287-2442-4AC1-B361-FE14CB3ABDC9}" type="presOf" srcId="{25618FA7-AA0B-4AD2-9FF2-5C4416F681C1}" destId="{76174B3D-962E-447B-93E5-54180D47B576}" srcOrd="1" destOrd="0" presId="urn:microsoft.com/office/officeart/2005/8/layout/list1"/>
    <dgm:cxn modelId="{D751E266-2BEC-4C83-A22D-ABCCF27A6460}" type="presParOf" srcId="{F0680AB1-A0FE-4023-A1FE-CDFC59A9AAEB}" destId="{0971F195-B907-42A3-AD25-DFD551B270F6}" srcOrd="0" destOrd="0" presId="urn:microsoft.com/office/officeart/2005/8/layout/list1"/>
    <dgm:cxn modelId="{61189817-ECB4-4508-953D-763ABDA796D0}" type="presParOf" srcId="{0971F195-B907-42A3-AD25-DFD551B270F6}" destId="{EFA78205-4101-4E3F-B193-BD6A9A98332D}" srcOrd="0" destOrd="0" presId="urn:microsoft.com/office/officeart/2005/8/layout/list1"/>
    <dgm:cxn modelId="{2816AF11-E0D3-4674-9793-384BA54DA403}" type="presParOf" srcId="{0971F195-B907-42A3-AD25-DFD551B270F6}" destId="{76174B3D-962E-447B-93E5-54180D47B576}" srcOrd="1" destOrd="0" presId="urn:microsoft.com/office/officeart/2005/8/layout/list1"/>
    <dgm:cxn modelId="{0CF42E77-540B-436E-9292-77FECB215041}" type="presParOf" srcId="{F0680AB1-A0FE-4023-A1FE-CDFC59A9AAEB}" destId="{374B72E4-0577-4944-9A26-711DA2BFA81A}" srcOrd="1" destOrd="0" presId="urn:microsoft.com/office/officeart/2005/8/layout/list1"/>
    <dgm:cxn modelId="{4F7DFB1C-EA07-46C6-9985-AC26C0B3C4AB}" type="presParOf" srcId="{F0680AB1-A0FE-4023-A1FE-CDFC59A9AAEB}" destId="{E573A6E1-DAC9-4C0C-A6A1-2A371707EF3E}" srcOrd="2" destOrd="0" presId="urn:microsoft.com/office/officeart/2005/8/layout/list1"/>
    <dgm:cxn modelId="{5938DFFF-5C2F-4E9F-AAD6-2BD4B1C901F3}" type="presParOf" srcId="{F0680AB1-A0FE-4023-A1FE-CDFC59A9AAEB}" destId="{CC4452C5-354C-4D59-BBD0-E309EAE6F3C0}" srcOrd="3" destOrd="0" presId="urn:microsoft.com/office/officeart/2005/8/layout/list1"/>
    <dgm:cxn modelId="{11BFB462-3EFB-4AB7-8E82-0CA8CAFBE8FD}" type="presParOf" srcId="{F0680AB1-A0FE-4023-A1FE-CDFC59A9AAEB}" destId="{D0FDD1F1-7B12-4379-A3A4-5F310E13C21A}" srcOrd="4" destOrd="0" presId="urn:microsoft.com/office/officeart/2005/8/layout/list1"/>
    <dgm:cxn modelId="{C7E357B9-2ADC-445F-835E-A0F257216F64}" type="presParOf" srcId="{D0FDD1F1-7B12-4379-A3A4-5F310E13C21A}" destId="{7F9014C6-CE4C-42A0-A3D0-80AA4FF9C393}" srcOrd="0" destOrd="0" presId="urn:microsoft.com/office/officeart/2005/8/layout/list1"/>
    <dgm:cxn modelId="{3D331898-F45B-4AFE-B305-F2B090BEEC04}" type="presParOf" srcId="{D0FDD1F1-7B12-4379-A3A4-5F310E13C21A}" destId="{528600F4-15DD-473E-B743-E5D546FE05D4}" srcOrd="1" destOrd="0" presId="urn:microsoft.com/office/officeart/2005/8/layout/list1"/>
    <dgm:cxn modelId="{F47E400D-5F82-481C-88F0-1AE44AD9DF7E}" type="presParOf" srcId="{F0680AB1-A0FE-4023-A1FE-CDFC59A9AAEB}" destId="{B1CEE9DF-91A1-4D23-BE04-42C5073ECF17}" srcOrd="5" destOrd="0" presId="urn:microsoft.com/office/officeart/2005/8/layout/list1"/>
    <dgm:cxn modelId="{4B364A93-E998-403E-8D49-521AE571CE6F}" type="presParOf" srcId="{F0680AB1-A0FE-4023-A1FE-CDFC59A9AAEB}" destId="{CFF4A511-3240-4F31-9907-5B7AB99935F2}" srcOrd="6" destOrd="0" presId="urn:microsoft.com/office/officeart/2005/8/layout/list1"/>
    <dgm:cxn modelId="{05F5D4C8-31C9-41E3-80CC-DB506222557F}" type="presParOf" srcId="{F0680AB1-A0FE-4023-A1FE-CDFC59A9AAEB}" destId="{BB96DA80-2A1F-4D88-9DC3-8D1BD8D0B116}" srcOrd="7" destOrd="0" presId="urn:microsoft.com/office/officeart/2005/8/layout/list1"/>
    <dgm:cxn modelId="{460B7F73-C0DB-4086-A8ED-AEB2F1CC2FFD}" type="presParOf" srcId="{F0680AB1-A0FE-4023-A1FE-CDFC59A9AAEB}" destId="{E39171B4-5261-4950-B7C8-2D82AA775B58}" srcOrd="8" destOrd="0" presId="urn:microsoft.com/office/officeart/2005/8/layout/list1"/>
    <dgm:cxn modelId="{AFCA2DC2-0E05-4251-9F61-9D8C7B5F8620}" type="presParOf" srcId="{E39171B4-5261-4950-B7C8-2D82AA775B58}" destId="{7302D274-4001-4E78-A727-C3FAD3B9CBB8}" srcOrd="0" destOrd="0" presId="urn:microsoft.com/office/officeart/2005/8/layout/list1"/>
    <dgm:cxn modelId="{E83898F9-CF3D-40DE-A84C-0BC7BD0EE11A}" type="presParOf" srcId="{E39171B4-5261-4950-B7C8-2D82AA775B58}" destId="{4C0C5721-A806-46DE-A75E-3DB669F1715B}" srcOrd="1" destOrd="0" presId="urn:microsoft.com/office/officeart/2005/8/layout/list1"/>
    <dgm:cxn modelId="{7F4215AD-71D9-400F-BF04-B20B932F22E3}" type="presParOf" srcId="{F0680AB1-A0FE-4023-A1FE-CDFC59A9AAEB}" destId="{49B5E49E-42AC-4FC0-B6A2-0E859748905F}" srcOrd="9" destOrd="0" presId="urn:microsoft.com/office/officeart/2005/8/layout/list1"/>
    <dgm:cxn modelId="{965527F8-A5E8-407C-8A10-55A81AF8A01F}" type="presParOf" srcId="{F0680AB1-A0FE-4023-A1FE-CDFC59A9AAEB}" destId="{66CEDCA9-5119-495F-8CB7-8B0A3835B62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93DD08-CC71-47C6-9126-6EF17F855FE4}" type="doc">
      <dgm:prSet loTypeId="urn:microsoft.com/office/officeart/2005/8/layout/hList1" loCatId="list" qsTypeId="urn:microsoft.com/office/officeart/2005/8/quickstyle/simple2" qsCatId="simple" csTypeId="urn:microsoft.com/office/officeart/2005/8/colors/accent0_1" csCatId="mainScheme" phldr="1"/>
      <dgm:spPr/>
      <dgm:t>
        <a:bodyPr/>
        <a:lstStyle/>
        <a:p>
          <a:endParaRPr lang="en-US"/>
        </a:p>
      </dgm:t>
    </dgm:pt>
    <dgm:pt modelId="{68E38954-441E-4684-87DC-440F4BBC8DBA}">
      <dgm:prSet phldrT="[Text]"/>
      <dgm:spPr/>
      <dgm:t>
        <a:bodyPr/>
        <a:lstStyle/>
        <a:p>
          <a:r>
            <a:rPr lang="en-US" b="1" smtClean="0">
              <a:latin typeface="Times New Roman" pitchFamily="18" charset="0"/>
              <a:cs typeface="Times New Roman" pitchFamily="18" charset="0"/>
            </a:rPr>
            <a:t>SITUATIONAL INTERVIEW</a:t>
          </a:r>
          <a:endParaRPr lang="en-US" dirty="0"/>
        </a:p>
      </dgm:t>
    </dgm:pt>
    <dgm:pt modelId="{794BD830-8EF1-4D40-B39F-954D2BBDBE52}" type="parTrans" cxnId="{C91A62B7-C69B-4929-92FA-6DFB92E9888A}">
      <dgm:prSet/>
      <dgm:spPr/>
      <dgm:t>
        <a:bodyPr/>
        <a:lstStyle/>
        <a:p>
          <a:endParaRPr lang="en-US"/>
        </a:p>
      </dgm:t>
    </dgm:pt>
    <dgm:pt modelId="{B47B510A-42D1-43DC-97F2-58666C1B0EAE}" type="sibTrans" cxnId="{C91A62B7-C69B-4929-92FA-6DFB92E9888A}">
      <dgm:prSet/>
      <dgm:spPr/>
      <dgm:t>
        <a:bodyPr/>
        <a:lstStyle/>
        <a:p>
          <a:endParaRPr lang="en-US"/>
        </a:p>
      </dgm:t>
    </dgm:pt>
    <dgm:pt modelId="{3B5B97A6-DBD6-40FA-8460-603EE1C17881}">
      <dgm:prSet phldrT="[Text]" custT="1"/>
      <dgm:spPr/>
      <dgm:t>
        <a:bodyPr/>
        <a:lstStyle/>
        <a:p>
          <a:pPr algn="ctr"/>
          <a:r>
            <a:rPr lang="en-US" sz="1600" dirty="0" smtClean="0">
              <a:latin typeface="Times New Roman" pitchFamily="18" charset="0"/>
              <a:cs typeface="Times New Roman" pitchFamily="18" charset="0"/>
            </a:rPr>
            <a:t>In which the interviewer asks questions about what the applicant would do in a hypothetical situation</a:t>
          </a:r>
          <a:endParaRPr lang="en-US" sz="1600" dirty="0"/>
        </a:p>
      </dgm:t>
    </dgm:pt>
    <dgm:pt modelId="{65A11F1A-3FAB-41CB-80FC-8B38FB47EBB4}" type="parTrans" cxnId="{8177CEC4-83A0-4EFD-9C5A-156C93A81857}">
      <dgm:prSet/>
      <dgm:spPr/>
      <dgm:t>
        <a:bodyPr/>
        <a:lstStyle/>
        <a:p>
          <a:endParaRPr lang="en-US"/>
        </a:p>
      </dgm:t>
    </dgm:pt>
    <dgm:pt modelId="{8726558B-462A-4939-935F-1AD0C03B6F7C}" type="sibTrans" cxnId="{8177CEC4-83A0-4EFD-9C5A-156C93A81857}">
      <dgm:prSet/>
      <dgm:spPr/>
      <dgm:t>
        <a:bodyPr/>
        <a:lstStyle/>
        <a:p>
          <a:endParaRPr lang="en-US"/>
        </a:p>
      </dgm:t>
    </dgm:pt>
    <dgm:pt modelId="{57448853-3D70-40AA-985F-B52CB7149E9E}">
      <dgm:prSet phldrT="[Text]"/>
      <dgm:spPr/>
      <dgm:t>
        <a:bodyPr/>
        <a:lstStyle/>
        <a:p>
          <a:r>
            <a:rPr lang="en-US" b="1" smtClean="0">
              <a:latin typeface="Times New Roman" pitchFamily="18" charset="0"/>
              <a:cs typeface="Times New Roman" pitchFamily="18" charset="0"/>
            </a:rPr>
            <a:t>BEHAVIORAL INTERVIEW</a:t>
          </a:r>
          <a:endParaRPr lang="en-US" dirty="0"/>
        </a:p>
      </dgm:t>
    </dgm:pt>
    <dgm:pt modelId="{537A2C31-5607-4EBB-A26B-54B8EFE3D4AD}" type="parTrans" cxnId="{02D9A2CD-D612-40E8-922D-2237F40EB246}">
      <dgm:prSet/>
      <dgm:spPr/>
      <dgm:t>
        <a:bodyPr/>
        <a:lstStyle/>
        <a:p>
          <a:endParaRPr lang="en-US"/>
        </a:p>
      </dgm:t>
    </dgm:pt>
    <dgm:pt modelId="{796BC100-1E33-47AA-81F2-D7894408F446}" type="sibTrans" cxnId="{02D9A2CD-D612-40E8-922D-2237F40EB246}">
      <dgm:prSet/>
      <dgm:spPr/>
      <dgm:t>
        <a:bodyPr/>
        <a:lstStyle/>
        <a:p>
          <a:endParaRPr lang="en-US"/>
        </a:p>
      </dgm:t>
    </dgm:pt>
    <dgm:pt modelId="{24DF021D-B323-4DEA-BF2B-2755DB07DE76}">
      <dgm:prSet custT="1"/>
      <dgm:spPr/>
      <dgm:t>
        <a:bodyPr/>
        <a:lstStyle/>
        <a:p>
          <a:pPr algn="ctr"/>
          <a:r>
            <a:rPr lang="en-US" sz="1800" dirty="0" smtClean="0">
              <a:latin typeface="Times New Roman" pitchFamily="18" charset="0"/>
              <a:cs typeface="Times New Roman" pitchFamily="18" charset="0"/>
            </a:rPr>
            <a:t>In which the questions focus on the applicant’s behavior in past situations. </a:t>
          </a:r>
          <a:endParaRPr lang="en-US" sz="1800" dirty="0"/>
        </a:p>
      </dgm:t>
    </dgm:pt>
    <dgm:pt modelId="{695DFF5D-E70F-43B2-8C5E-B205C66F24CE}" type="parTrans" cxnId="{AEE73DC3-CB83-40EF-A8FE-CC8FCF056266}">
      <dgm:prSet/>
      <dgm:spPr/>
      <dgm:t>
        <a:bodyPr/>
        <a:lstStyle/>
        <a:p>
          <a:endParaRPr lang="en-US"/>
        </a:p>
      </dgm:t>
    </dgm:pt>
    <dgm:pt modelId="{1156852A-9C6C-44E8-A4CD-FEB6F52F6029}" type="sibTrans" cxnId="{AEE73DC3-CB83-40EF-A8FE-CC8FCF056266}">
      <dgm:prSet/>
      <dgm:spPr/>
      <dgm:t>
        <a:bodyPr/>
        <a:lstStyle/>
        <a:p>
          <a:endParaRPr lang="en-US"/>
        </a:p>
      </dgm:t>
    </dgm:pt>
    <dgm:pt modelId="{65A164D4-EA11-4B42-BCAB-A288F73C6A31}" type="pres">
      <dgm:prSet presAssocID="{1E93DD08-CC71-47C6-9126-6EF17F855FE4}" presName="Name0" presStyleCnt="0">
        <dgm:presLayoutVars>
          <dgm:dir/>
          <dgm:animLvl val="lvl"/>
          <dgm:resizeHandles val="exact"/>
        </dgm:presLayoutVars>
      </dgm:prSet>
      <dgm:spPr/>
      <dgm:t>
        <a:bodyPr/>
        <a:lstStyle/>
        <a:p>
          <a:endParaRPr lang="en-US"/>
        </a:p>
      </dgm:t>
    </dgm:pt>
    <dgm:pt modelId="{5AFAEF69-92C9-4E62-9766-2FEC86E38A36}" type="pres">
      <dgm:prSet presAssocID="{68E38954-441E-4684-87DC-440F4BBC8DBA}" presName="composite" presStyleCnt="0"/>
      <dgm:spPr/>
      <dgm:t>
        <a:bodyPr/>
        <a:lstStyle/>
        <a:p>
          <a:endParaRPr lang="en-US"/>
        </a:p>
      </dgm:t>
    </dgm:pt>
    <dgm:pt modelId="{BE48C9D3-AACE-4E2B-B1C7-650ED935B070}" type="pres">
      <dgm:prSet presAssocID="{68E38954-441E-4684-87DC-440F4BBC8DBA}" presName="parTx" presStyleLbl="alignNode1" presStyleIdx="0" presStyleCnt="2">
        <dgm:presLayoutVars>
          <dgm:chMax val="0"/>
          <dgm:chPref val="0"/>
          <dgm:bulletEnabled val="1"/>
        </dgm:presLayoutVars>
      </dgm:prSet>
      <dgm:spPr/>
      <dgm:t>
        <a:bodyPr/>
        <a:lstStyle/>
        <a:p>
          <a:endParaRPr lang="en-US"/>
        </a:p>
      </dgm:t>
    </dgm:pt>
    <dgm:pt modelId="{D3C67FCF-727C-4116-8B9C-5FF1579DAF92}" type="pres">
      <dgm:prSet presAssocID="{68E38954-441E-4684-87DC-440F4BBC8DBA}" presName="desTx" presStyleLbl="alignAccFollowNode1" presStyleIdx="0" presStyleCnt="2">
        <dgm:presLayoutVars>
          <dgm:bulletEnabled val="1"/>
        </dgm:presLayoutVars>
      </dgm:prSet>
      <dgm:spPr/>
      <dgm:t>
        <a:bodyPr/>
        <a:lstStyle/>
        <a:p>
          <a:endParaRPr lang="en-US"/>
        </a:p>
      </dgm:t>
    </dgm:pt>
    <dgm:pt modelId="{16568E78-ECC1-4391-A9F0-4FBFD918262C}" type="pres">
      <dgm:prSet presAssocID="{B47B510A-42D1-43DC-97F2-58666C1B0EAE}" presName="space" presStyleCnt="0"/>
      <dgm:spPr/>
      <dgm:t>
        <a:bodyPr/>
        <a:lstStyle/>
        <a:p>
          <a:endParaRPr lang="en-US"/>
        </a:p>
      </dgm:t>
    </dgm:pt>
    <dgm:pt modelId="{8BAF5ECF-9A4A-4470-9403-382CF7E9C480}" type="pres">
      <dgm:prSet presAssocID="{57448853-3D70-40AA-985F-B52CB7149E9E}" presName="composite" presStyleCnt="0"/>
      <dgm:spPr/>
      <dgm:t>
        <a:bodyPr/>
        <a:lstStyle/>
        <a:p>
          <a:endParaRPr lang="en-US"/>
        </a:p>
      </dgm:t>
    </dgm:pt>
    <dgm:pt modelId="{9610E8E9-8773-4425-85C0-7E5F9116A9C4}" type="pres">
      <dgm:prSet presAssocID="{57448853-3D70-40AA-985F-B52CB7149E9E}" presName="parTx" presStyleLbl="alignNode1" presStyleIdx="1" presStyleCnt="2">
        <dgm:presLayoutVars>
          <dgm:chMax val="0"/>
          <dgm:chPref val="0"/>
          <dgm:bulletEnabled val="1"/>
        </dgm:presLayoutVars>
      </dgm:prSet>
      <dgm:spPr/>
      <dgm:t>
        <a:bodyPr/>
        <a:lstStyle/>
        <a:p>
          <a:endParaRPr lang="en-US"/>
        </a:p>
      </dgm:t>
    </dgm:pt>
    <dgm:pt modelId="{BA46AFC3-B83C-4752-A963-B49255B9FD2E}" type="pres">
      <dgm:prSet presAssocID="{57448853-3D70-40AA-985F-B52CB7149E9E}" presName="desTx" presStyleLbl="alignAccFollowNode1" presStyleIdx="1" presStyleCnt="2">
        <dgm:presLayoutVars>
          <dgm:bulletEnabled val="1"/>
        </dgm:presLayoutVars>
      </dgm:prSet>
      <dgm:spPr/>
      <dgm:t>
        <a:bodyPr/>
        <a:lstStyle/>
        <a:p>
          <a:endParaRPr lang="en-US"/>
        </a:p>
      </dgm:t>
    </dgm:pt>
  </dgm:ptLst>
  <dgm:cxnLst>
    <dgm:cxn modelId="{7D1CC702-57CD-4BE4-B6DB-BE8C422128DC}" type="presOf" srcId="{1E93DD08-CC71-47C6-9126-6EF17F855FE4}" destId="{65A164D4-EA11-4B42-BCAB-A288F73C6A31}" srcOrd="0" destOrd="0" presId="urn:microsoft.com/office/officeart/2005/8/layout/hList1"/>
    <dgm:cxn modelId="{AEE73DC3-CB83-40EF-A8FE-CC8FCF056266}" srcId="{57448853-3D70-40AA-985F-B52CB7149E9E}" destId="{24DF021D-B323-4DEA-BF2B-2755DB07DE76}" srcOrd="0" destOrd="0" parTransId="{695DFF5D-E70F-43B2-8C5E-B205C66F24CE}" sibTransId="{1156852A-9C6C-44E8-A4CD-FEB6F52F6029}"/>
    <dgm:cxn modelId="{99191913-BD08-4366-9DE0-83EBCA9C98ED}" type="presOf" srcId="{57448853-3D70-40AA-985F-B52CB7149E9E}" destId="{9610E8E9-8773-4425-85C0-7E5F9116A9C4}" srcOrd="0" destOrd="0" presId="urn:microsoft.com/office/officeart/2005/8/layout/hList1"/>
    <dgm:cxn modelId="{C91A62B7-C69B-4929-92FA-6DFB92E9888A}" srcId="{1E93DD08-CC71-47C6-9126-6EF17F855FE4}" destId="{68E38954-441E-4684-87DC-440F4BBC8DBA}" srcOrd="0" destOrd="0" parTransId="{794BD830-8EF1-4D40-B39F-954D2BBDBE52}" sibTransId="{B47B510A-42D1-43DC-97F2-58666C1B0EAE}"/>
    <dgm:cxn modelId="{02D9A2CD-D612-40E8-922D-2237F40EB246}" srcId="{1E93DD08-CC71-47C6-9126-6EF17F855FE4}" destId="{57448853-3D70-40AA-985F-B52CB7149E9E}" srcOrd="1" destOrd="0" parTransId="{537A2C31-5607-4EBB-A26B-54B8EFE3D4AD}" sibTransId="{796BC100-1E33-47AA-81F2-D7894408F446}"/>
    <dgm:cxn modelId="{1F3AA483-F671-497E-A7FB-0C34ACB510AE}" type="presOf" srcId="{68E38954-441E-4684-87DC-440F4BBC8DBA}" destId="{BE48C9D3-AACE-4E2B-B1C7-650ED935B070}" srcOrd="0" destOrd="0" presId="urn:microsoft.com/office/officeart/2005/8/layout/hList1"/>
    <dgm:cxn modelId="{8177CEC4-83A0-4EFD-9C5A-156C93A81857}" srcId="{68E38954-441E-4684-87DC-440F4BBC8DBA}" destId="{3B5B97A6-DBD6-40FA-8460-603EE1C17881}" srcOrd="0" destOrd="0" parTransId="{65A11F1A-3FAB-41CB-80FC-8B38FB47EBB4}" sibTransId="{8726558B-462A-4939-935F-1AD0C03B6F7C}"/>
    <dgm:cxn modelId="{B7D5369E-E5DF-4DFD-8ABF-7A4D43255324}" type="presOf" srcId="{3B5B97A6-DBD6-40FA-8460-603EE1C17881}" destId="{D3C67FCF-727C-4116-8B9C-5FF1579DAF92}" srcOrd="0" destOrd="0" presId="urn:microsoft.com/office/officeart/2005/8/layout/hList1"/>
    <dgm:cxn modelId="{EC10721F-5442-41F8-B4DC-DCE31DA01122}" type="presOf" srcId="{24DF021D-B323-4DEA-BF2B-2755DB07DE76}" destId="{BA46AFC3-B83C-4752-A963-B49255B9FD2E}" srcOrd="0" destOrd="0" presId="urn:microsoft.com/office/officeart/2005/8/layout/hList1"/>
    <dgm:cxn modelId="{18CCED37-EEB8-4160-A104-B24DC25288D9}" type="presParOf" srcId="{65A164D4-EA11-4B42-BCAB-A288F73C6A31}" destId="{5AFAEF69-92C9-4E62-9766-2FEC86E38A36}" srcOrd="0" destOrd="0" presId="urn:microsoft.com/office/officeart/2005/8/layout/hList1"/>
    <dgm:cxn modelId="{0B272DF0-8A51-4FB1-A681-633C2CA4379E}" type="presParOf" srcId="{5AFAEF69-92C9-4E62-9766-2FEC86E38A36}" destId="{BE48C9D3-AACE-4E2B-B1C7-650ED935B070}" srcOrd="0" destOrd="0" presId="urn:microsoft.com/office/officeart/2005/8/layout/hList1"/>
    <dgm:cxn modelId="{B152BF51-518D-4E2D-9F30-11ED8A7733C1}" type="presParOf" srcId="{5AFAEF69-92C9-4E62-9766-2FEC86E38A36}" destId="{D3C67FCF-727C-4116-8B9C-5FF1579DAF92}" srcOrd="1" destOrd="0" presId="urn:microsoft.com/office/officeart/2005/8/layout/hList1"/>
    <dgm:cxn modelId="{E96A91B5-7186-492A-9677-F211215E5163}" type="presParOf" srcId="{65A164D4-EA11-4B42-BCAB-A288F73C6A31}" destId="{16568E78-ECC1-4391-A9F0-4FBFD918262C}" srcOrd="1" destOrd="0" presId="urn:microsoft.com/office/officeart/2005/8/layout/hList1"/>
    <dgm:cxn modelId="{BDEB9F7F-AAB3-4168-AAF7-3562D3EC7946}" type="presParOf" srcId="{65A164D4-EA11-4B42-BCAB-A288F73C6A31}" destId="{8BAF5ECF-9A4A-4470-9403-382CF7E9C480}" srcOrd="2" destOrd="0" presId="urn:microsoft.com/office/officeart/2005/8/layout/hList1"/>
    <dgm:cxn modelId="{362746E2-1053-4664-A85E-3895C8EDC91E}" type="presParOf" srcId="{8BAF5ECF-9A4A-4470-9403-382CF7E9C480}" destId="{9610E8E9-8773-4425-85C0-7E5F9116A9C4}" srcOrd="0" destOrd="0" presId="urn:microsoft.com/office/officeart/2005/8/layout/hList1"/>
    <dgm:cxn modelId="{FD6166A1-C2D8-4846-B1E1-62DC458087A5}" type="presParOf" srcId="{8BAF5ECF-9A4A-4470-9403-382CF7E9C480}" destId="{BA46AFC3-B83C-4752-A963-B49255B9FD2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D315E-622D-494F-ABB6-323FFC47B224}">
      <dsp:nvSpPr>
        <dsp:cNvPr id="0" name=""/>
        <dsp:cNvSpPr/>
      </dsp:nvSpPr>
      <dsp:spPr>
        <a:xfrm>
          <a:off x="0" y="2720095"/>
          <a:ext cx="5638800" cy="0"/>
        </a:xfrm>
        <a:prstGeom prst="line">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B24B6E-9157-4BD1-9E10-DE1AABD99495}">
      <dsp:nvSpPr>
        <dsp:cNvPr id="0" name=""/>
        <dsp:cNvSpPr/>
      </dsp:nvSpPr>
      <dsp:spPr>
        <a:xfrm>
          <a:off x="0" y="672389"/>
          <a:ext cx="5638800" cy="0"/>
        </a:xfrm>
        <a:prstGeom prst="line">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805D73-1358-4491-997D-EB59B490B65D}">
      <dsp:nvSpPr>
        <dsp:cNvPr id="0" name=""/>
        <dsp:cNvSpPr/>
      </dsp:nvSpPr>
      <dsp:spPr>
        <a:xfrm>
          <a:off x="1466087" y="1076"/>
          <a:ext cx="4172712" cy="67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endParaRPr lang="en-US" sz="2000" kern="1200" dirty="0">
            <a:latin typeface="Book Antiqua" pitchFamily="18" charset="0"/>
          </a:endParaRPr>
        </a:p>
      </dsp:txBody>
      <dsp:txXfrm>
        <a:off x="1466087" y="1076"/>
        <a:ext cx="4172712" cy="671313"/>
      </dsp:txXfrm>
    </dsp:sp>
    <dsp:sp modelId="{0262EEC9-B405-47A2-B596-4214DF5E8E62}">
      <dsp:nvSpPr>
        <dsp:cNvPr id="0" name=""/>
        <dsp:cNvSpPr/>
      </dsp:nvSpPr>
      <dsp:spPr>
        <a:xfrm>
          <a:off x="126875" y="1076"/>
          <a:ext cx="1212337" cy="671313"/>
        </a:xfrm>
        <a:prstGeom prst="round2SameRect">
          <a:avLst>
            <a:gd name="adj1" fmla="val 1667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b="1" kern="1200" dirty="0" smtClean="0">
              <a:latin typeface="Rockwell"/>
            </a:rPr>
            <a:t>1</a:t>
          </a:r>
          <a:endParaRPr lang="en-US" sz="1800" b="1" kern="1200" dirty="0">
            <a:latin typeface="Rockwell"/>
          </a:endParaRPr>
        </a:p>
      </dsp:txBody>
      <dsp:txXfrm>
        <a:off x="159652" y="33853"/>
        <a:ext cx="1146783" cy="638536"/>
      </dsp:txXfrm>
    </dsp:sp>
    <dsp:sp modelId="{E82B5936-5C5B-42C8-A494-A875C88AB23B}">
      <dsp:nvSpPr>
        <dsp:cNvPr id="0" name=""/>
        <dsp:cNvSpPr/>
      </dsp:nvSpPr>
      <dsp:spPr>
        <a:xfrm>
          <a:off x="0" y="672389"/>
          <a:ext cx="5638800" cy="1342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just" defTabSz="889000">
            <a:lnSpc>
              <a:spcPct val="100000"/>
            </a:lnSpc>
            <a:spcBef>
              <a:spcPct val="0"/>
            </a:spcBef>
            <a:spcAft>
              <a:spcPct val="15000"/>
            </a:spcAft>
            <a:buChar char="••"/>
          </a:pPr>
          <a:r>
            <a:rPr lang="en-US" sz="2000" kern="1200" dirty="0" smtClean="0">
              <a:latin typeface="Book Antiqua" pitchFamily="18" charset="0"/>
            </a:rPr>
            <a:t>The Process of making a “Hire” or “No Hire” decision regarding each applicant for a job.</a:t>
          </a:r>
          <a:endParaRPr lang="en-US" sz="2000" kern="1200" dirty="0">
            <a:latin typeface="Book Antiqua" pitchFamily="18" charset="0"/>
          </a:endParaRPr>
        </a:p>
      </dsp:txBody>
      <dsp:txXfrm>
        <a:off x="0" y="672389"/>
        <a:ext cx="5638800" cy="1342827"/>
      </dsp:txXfrm>
    </dsp:sp>
    <dsp:sp modelId="{E4CAD2DC-CB58-4ADF-92D4-5F5726C09865}">
      <dsp:nvSpPr>
        <dsp:cNvPr id="0" name=""/>
        <dsp:cNvSpPr/>
      </dsp:nvSpPr>
      <dsp:spPr>
        <a:xfrm>
          <a:off x="1466087" y="2048782"/>
          <a:ext cx="4172712" cy="671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just" defTabSz="800100">
            <a:lnSpc>
              <a:spcPct val="90000"/>
            </a:lnSpc>
            <a:spcBef>
              <a:spcPct val="0"/>
            </a:spcBef>
            <a:spcAft>
              <a:spcPct val="35000"/>
            </a:spcAft>
          </a:pPr>
          <a:endParaRPr lang="en-US" sz="1800" kern="1200" dirty="0">
            <a:latin typeface="Book Antiqua" pitchFamily="18" charset="0"/>
          </a:endParaRPr>
        </a:p>
      </dsp:txBody>
      <dsp:txXfrm>
        <a:off x="1466087" y="2048782"/>
        <a:ext cx="4172712" cy="671313"/>
      </dsp:txXfrm>
    </dsp:sp>
    <dsp:sp modelId="{317BC190-0ED6-4346-9A3E-E02DDBA1B1F6}">
      <dsp:nvSpPr>
        <dsp:cNvPr id="0" name=""/>
        <dsp:cNvSpPr/>
      </dsp:nvSpPr>
      <dsp:spPr>
        <a:xfrm>
          <a:off x="165638" y="2048782"/>
          <a:ext cx="1134810" cy="671313"/>
        </a:xfrm>
        <a:prstGeom prst="round2SameRect">
          <a:avLst>
            <a:gd name="adj1" fmla="val 1667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latin typeface="Rockwell"/>
            </a:rPr>
            <a:t>2</a:t>
          </a:r>
          <a:endParaRPr lang="en-US" sz="1800" b="1" kern="1200" dirty="0">
            <a:latin typeface="Rockwell"/>
          </a:endParaRPr>
        </a:p>
      </dsp:txBody>
      <dsp:txXfrm>
        <a:off x="198415" y="2081559"/>
        <a:ext cx="1069256" cy="638536"/>
      </dsp:txXfrm>
    </dsp:sp>
    <dsp:sp modelId="{2FF1B42C-9F97-44D0-AF43-763D71B70A9E}">
      <dsp:nvSpPr>
        <dsp:cNvPr id="0" name=""/>
        <dsp:cNvSpPr/>
      </dsp:nvSpPr>
      <dsp:spPr>
        <a:xfrm>
          <a:off x="0" y="2720095"/>
          <a:ext cx="5638800" cy="1342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just" defTabSz="889000">
            <a:lnSpc>
              <a:spcPct val="100000"/>
            </a:lnSpc>
            <a:spcBef>
              <a:spcPct val="0"/>
            </a:spcBef>
            <a:spcAft>
              <a:spcPct val="15000"/>
            </a:spcAft>
            <a:buChar char="••"/>
          </a:pPr>
          <a:r>
            <a:rPr lang="en-US" sz="2000" kern="1200" dirty="0" smtClean="0">
              <a:latin typeface="Book Antiqua" pitchFamily="18" charset="0"/>
            </a:rPr>
            <a:t>Selection is the process of choosing qualified individuals who are available to fill the positions in organization.</a:t>
          </a:r>
          <a:endParaRPr lang="en-US" sz="2000" kern="1200" dirty="0">
            <a:latin typeface="Book Antiqua" pitchFamily="18" charset="0"/>
          </a:endParaRPr>
        </a:p>
      </dsp:txBody>
      <dsp:txXfrm>
        <a:off x="0" y="2720095"/>
        <a:ext cx="5638800" cy="1342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3A6E1-DAC9-4C0C-A6A1-2A371707EF3E}">
      <dsp:nvSpPr>
        <dsp:cNvPr id="0" name=""/>
        <dsp:cNvSpPr/>
      </dsp:nvSpPr>
      <dsp:spPr>
        <a:xfrm>
          <a:off x="0" y="716919"/>
          <a:ext cx="6096000" cy="655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174B3D-962E-447B-93E5-54180D47B576}">
      <dsp:nvSpPr>
        <dsp:cNvPr id="0" name=""/>
        <dsp:cNvSpPr/>
      </dsp:nvSpPr>
      <dsp:spPr>
        <a:xfrm>
          <a:off x="304800" y="333159"/>
          <a:ext cx="4267200" cy="76752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1290" tIns="0" rIns="161290" bIns="0" numCol="1" spcCol="1270" anchor="ctr" anchorCtr="0">
          <a:noAutofit/>
        </a:bodyPr>
        <a:lstStyle/>
        <a:p>
          <a:pPr lvl="0" algn="l" defTabSz="1155700">
            <a:lnSpc>
              <a:spcPct val="90000"/>
            </a:lnSpc>
            <a:spcBef>
              <a:spcPct val="0"/>
            </a:spcBef>
            <a:spcAft>
              <a:spcPct val="35000"/>
            </a:spcAft>
          </a:pPr>
          <a:r>
            <a:rPr lang="en-US" sz="2600" b="1" kern="1200" dirty="0" smtClean="0">
              <a:latin typeface="Book Antiqua" pitchFamily="18" charset="0"/>
            </a:rPr>
            <a:t>1. Testing </a:t>
          </a:r>
          <a:endParaRPr lang="en-US" sz="2600" b="1" kern="1200" dirty="0">
            <a:latin typeface="Book Antiqua" pitchFamily="18" charset="0"/>
          </a:endParaRPr>
        </a:p>
      </dsp:txBody>
      <dsp:txXfrm>
        <a:off x="342267" y="370626"/>
        <a:ext cx="4192266" cy="692586"/>
      </dsp:txXfrm>
    </dsp:sp>
    <dsp:sp modelId="{CFF4A511-3240-4F31-9907-5B7AB99935F2}">
      <dsp:nvSpPr>
        <dsp:cNvPr id="0" name=""/>
        <dsp:cNvSpPr/>
      </dsp:nvSpPr>
      <dsp:spPr>
        <a:xfrm>
          <a:off x="0" y="1896280"/>
          <a:ext cx="6096000" cy="655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8600F4-15DD-473E-B743-E5D546FE05D4}">
      <dsp:nvSpPr>
        <dsp:cNvPr id="0" name=""/>
        <dsp:cNvSpPr/>
      </dsp:nvSpPr>
      <dsp:spPr>
        <a:xfrm>
          <a:off x="304800" y="1512520"/>
          <a:ext cx="4267200" cy="76752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1290" tIns="0" rIns="161290" bIns="0" numCol="1" spcCol="1270" anchor="ctr" anchorCtr="0">
          <a:noAutofit/>
        </a:bodyPr>
        <a:lstStyle/>
        <a:p>
          <a:pPr lvl="0" algn="l" defTabSz="1155700">
            <a:lnSpc>
              <a:spcPct val="90000"/>
            </a:lnSpc>
            <a:spcBef>
              <a:spcPct val="0"/>
            </a:spcBef>
            <a:spcAft>
              <a:spcPct val="35000"/>
            </a:spcAft>
          </a:pPr>
          <a:r>
            <a:rPr lang="en-US" sz="2600" b="1" kern="1200" dirty="0" smtClean="0">
              <a:latin typeface="Book Antiqua" pitchFamily="18" charset="0"/>
            </a:rPr>
            <a:t>2. Gathering Information</a:t>
          </a:r>
          <a:endParaRPr lang="en-US" sz="2600" b="1" kern="1200" dirty="0">
            <a:latin typeface="Book Antiqua" pitchFamily="18" charset="0"/>
          </a:endParaRPr>
        </a:p>
      </dsp:txBody>
      <dsp:txXfrm>
        <a:off x="342267" y="1549987"/>
        <a:ext cx="4192266" cy="692586"/>
      </dsp:txXfrm>
    </dsp:sp>
    <dsp:sp modelId="{66CEDCA9-5119-495F-8CB7-8B0A3835B621}">
      <dsp:nvSpPr>
        <dsp:cNvPr id="0" name=""/>
        <dsp:cNvSpPr/>
      </dsp:nvSpPr>
      <dsp:spPr>
        <a:xfrm>
          <a:off x="0" y="3075639"/>
          <a:ext cx="6096000" cy="6552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0C5721-A806-46DE-A75E-3DB669F1715B}">
      <dsp:nvSpPr>
        <dsp:cNvPr id="0" name=""/>
        <dsp:cNvSpPr/>
      </dsp:nvSpPr>
      <dsp:spPr>
        <a:xfrm>
          <a:off x="304800" y="2691880"/>
          <a:ext cx="4267200" cy="76752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1290" tIns="0" rIns="161290" bIns="0" numCol="1" spcCol="1270" anchor="ctr" anchorCtr="0">
          <a:noAutofit/>
        </a:bodyPr>
        <a:lstStyle/>
        <a:p>
          <a:pPr lvl="0" algn="l" defTabSz="1155700">
            <a:lnSpc>
              <a:spcPct val="90000"/>
            </a:lnSpc>
            <a:spcBef>
              <a:spcPct val="0"/>
            </a:spcBef>
            <a:spcAft>
              <a:spcPct val="35000"/>
            </a:spcAft>
          </a:pPr>
          <a:r>
            <a:rPr lang="en-US" sz="2600" b="1" kern="1200" dirty="0" smtClean="0">
              <a:latin typeface="Book Antiqua" pitchFamily="18" charset="0"/>
            </a:rPr>
            <a:t>3. Interviewing</a:t>
          </a:r>
          <a:endParaRPr lang="en-US" sz="2600" b="1" kern="1200" dirty="0">
            <a:latin typeface="Book Antiqua" pitchFamily="18" charset="0"/>
          </a:endParaRPr>
        </a:p>
      </dsp:txBody>
      <dsp:txXfrm>
        <a:off x="342267" y="2729347"/>
        <a:ext cx="4192266"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8C9D3-AACE-4E2B-B1C7-650ED935B070}">
      <dsp:nvSpPr>
        <dsp:cNvPr id="0" name=""/>
        <dsp:cNvSpPr/>
      </dsp:nvSpPr>
      <dsp:spPr>
        <a:xfrm>
          <a:off x="20" y="123913"/>
          <a:ext cx="1958392" cy="67265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smtClean="0">
              <a:latin typeface="Times New Roman" pitchFamily="18" charset="0"/>
              <a:cs typeface="Times New Roman" pitchFamily="18" charset="0"/>
            </a:rPr>
            <a:t>SITUATIONAL INTERVIEW</a:t>
          </a:r>
          <a:endParaRPr lang="en-US" sz="1900" kern="1200" dirty="0"/>
        </a:p>
      </dsp:txBody>
      <dsp:txXfrm>
        <a:off x="20" y="123913"/>
        <a:ext cx="1958392" cy="672658"/>
      </dsp:txXfrm>
    </dsp:sp>
    <dsp:sp modelId="{D3C67FCF-727C-4116-8B9C-5FF1579DAF92}">
      <dsp:nvSpPr>
        <dsp:cNvPr id="0" name=""/>
        <dsp:cNvSpPr/>
      </dsp:nvSpPr>
      <dsp:spPr>
        <a:xfrm>
          <a:off x="20" y="796571"/>
          <a:ext cx="1958392" cy="1721114"/>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Char char="••"/>
          </a:pPr>
          <a:r>
            <a:rPr lang="en-US" sz="1600" kern="1200" dirty="0" smtClean="0">
              <a:latin typeface="Times New Roman" pitchFamily="18" charset="0"/>
              <a:cs typeface="Times New Roman" pitchFamily="18" charset="0"/>
            </a:rPr>
            <a:t>In which the interviewer asks questions about what the applicant would do in a hypothetical situation</a:t>
          </a:r>
          <a:endParaRPr lang="en-US" sz="1600" kern="1200" dirty="0"/>
        </a:p>
      </dsp:txBody>
      <dsp:txXfrm>
        <a:off x="20" y="796571"/>
        <a:ext cx="1958392" cy="1721114"/>
      </dsp:txXfrm>
    </dsp:sp>
    <dsp:sp modelId="{9610E8E9-8773-4425-85C0-7E5F9116A9C4}">
      <dsp:nvSpPr>
        <dsp:cNvPr id="0" name=""/>
        <dsp:cNvSpPr/>
      </dsp:nvSpPr>
      <dsp:spPr>
        <a:xfrm>
          <a:off x="2232587" y="123913"/>
          <a:ext cx="1958392" cy="672658"/>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smtClean="0">
              <a:latin typeface="Times New Roman" pitchFamily="18" charset="0"/>
              <a:cs typeface="Times New Roman" pitchFamily="18" charset="0"/>
            </a:rPr>
            <a:t>BEHAVIORAL INTERVIEW</a:t>
          </a:r>
          <a:endParaRPr lang="en-US" sz="1900" kern="1200" dirty="0"/>
        </a:p>
      </dsp:txBody>
      <dsp:txXfrm>
        <a:off x="2232587" y="123913"/>
        <a:ext cx="1958392" cy="672658"/>
      </dsp:txXfrm>
    </dsp:sp>
    <dsp:sp modelId="{BA46AFC3-B83C-4752-A963-B49255B9FD2E}">
      <dsp:nvSpPr>
        <dsp:cNvPr id="0" name=""/>
        <dsp:cNvSpPr/>
      </dsp:nvSpPr>
      <dsp:spPr>
        <a:xfrm>
          <a:off x="2232587" y="796571"/>
          <a:ext cx="1958392" cy="1721114"/>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ctr" defTabSz="800100">
            <a:lnSpc>
              <a:spcPct val="90000"/>
            </a:lnSpc>
            <a:spcBef>
              <a:spcPct val="0"/>
            </a:spcBef>
            <a:spcAft>
              <a:spcPct val="15000"/>
            </a:spcAft>
            <a:buChar char="••"/>
          </a:pPr>
          <a:r>
            <a:rPr lang="en-US" sz="1800" kern="1200" dirty="0" smtClean="0">
              <a:latin typeface="Times New Roman" pitchFamily="18" charset="0"/>
              <a:cs typeface="Times New Roman" pitchFamily="18" charset="0"/>
            </a:rPr>
            <a:t>In which the questions focus on the applicant’s behavior in past situations. </a:t>
          </a:r>
          <a:endParaRPr lang="en-US" sz="1800" kern="1200" dirty="0"/>
        </a:p>
      </dsp:txBody>
      <dsp:txXfrm>
        <a:off x="2232587" y="796571"/>
        <a:ext cx="1958392" cy="1721114"/>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A24957-5F51-4F7F-AF7E-BC9028F8F149}" type="datetimeFigureOut">
              <a:rPr lang="en-US" smtClean="0"/>
              <a:pPr/>
              <a:t>5/24/2017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240EA1-4134-4775-9238-8B7F775036ED}" type="slidenum">
              <a:rPr lang="en-US" smtClean="0"/>
              <a:pPr/>
              <a:t>‹#›</a:t>
            </a:fld>
            <a:endParaRPr lang="en-US"/>
          </a:p>
        </p:txBody>
      </p:sp>
    </p:spTree>
    <p:extLst>
      <p:ext uri="{BB962C8B-B14F-4D97-AF65-F5344CB8AC3E}">
        <p14:creationId xmlns:p14="http://schemas.microsoft.com/office/powerpoint/2010/main" val="2336041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D77871-0AD4-4866-AED6-EC1452C59867}" type="datetimeFigureOut">
              <a:rPr lang="en-US" smtClean="0"/>
              <a:pPr/>
              <a:t>5/24/2017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72CCCF-8EF1-4D78-B82F-D9540319A977}" type="slidenum">
              <a:rPr lang="en-US" smtClean="0"/>
              <a:pPr/>
              <a:t>‹#›</a:t>
            </a:fld>
            <a:endParaRPr lang="en-US"/>
          </a:p>
        </p:txBody>
      </p:sp>
    </p:spTree>
    <p:extLst>
      <p:ext uri="{BB962C8B-B14F-4D97-AF65-F5344CB8AC3E}">
        <p14:creationId xmlns:p14="http://schemas.microsoft.com/office/powerpoint/2010/main" val="292537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72CCCF-8EF1-4D78-B82F-D9540319A977}"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376330-B6C4-428D-9772-31D0922D2F06}" type="datetimeFigureOut">
              <a:rPr lang="en-US" smtClean="0"/>
              <a:pPr/>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D1152-4251-460B-B3CE-4155961D4F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76330-B6C4-428D-9772-31D0922D2F06}" type="datetimeFigureOut">
              <a:rPr lang="en-US" smtClean="0"/>
              <a:pPr/>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D1152-4251-460B-B3CE-4155961D4F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76330-B6C4-428D-9772-31D0922D2F06}" type="datetimeFigureOut">
              <a:rPr lang="en-US" smtClean="0"/>
              <a:pPr/>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D1152-4251-460B-B3CE-4155961D4F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76330-B6C4-428D-9772-31D0922D2F06}" type="datetimeFigureOut">
              <a:rPr lang="en-US" smtClean="0"/>
              <a:pPr/>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D1152-4251-460B-B3CE-4155961D4F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76330-B6C4-428D-9772-31D0922D2F06}" type="datetimeFigureOut">
              <a:rPr lang="en-US" smtClean="0"/>
              <a:pPr/>
              <a:t>5/24/2017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D1152-4251-460B-B3CE-4155961D4F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376330-B6C4-428D-9772-31D0922D2F06}" type="datetimeFigureOut">
              <a:rPr lang="en-US" smtClean="0"/>
              <a:pPr/>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D1152-4251-460B-B3CE-4155961D4F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376330-B6C4-428D-9772-31D0922D2F06}" type="datetimeFigureOut">
              <a:rPr lang="en-US" smtClean="0"/>
              <a:pPr/>
              <a:t>5/24/2017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8D1152-4251-460B-B3CE-4155961D4F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376330-B6C4-428D-9772-31D0922D2F06}" type="datetimeFigureOut">
              <a:rPr lang="en-US" smtClean="0"/>
              <a:pPr/>
              <a:t>5/24/2017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8D1152-4251-460B-B3CE-4155961D4F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76330-B6C4-428D-9772-31D0922D2F06}" type="datetimeFigureOut">
              <a:rPr lang="en-US" smtClean="0"/>
              <a:pPr/>
              <a:t>5/24/2017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8D1152-4251-460B-B3CE-4155961D4F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76330-B6C4-428D-9772-31D0922D2F06}" type="datetimeFigureOut">
              <a:rPr lang="en-US" smtClean="0"/>
              <a:pPr/>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D1152-4251-460B-B3CE-4155961D4F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76330-B6C4-428D-9772-31D0922D2F06}" type="datetimeFigureOut">
              <a:rPr lang="en-US" smtClean="0"/>
              <a:pPr/>
              <a:t>5/24/2017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D1152-4251-460B-B3CE-4155961D4F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76330-B6C4-428D-9772-31D0922D2F06}" type="datetimeFigureOut">
              <a:rPr lang="en-US" smtClean="0"/>
              <a:pPr/>
              <a:t>5/24/2017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D1152-4251-460B-B3CE-4155961D4F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5"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6"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7" name="Rectangle 7"/>
          <p:cNvSpPr>
            <a:spLocks noChangeArrowheads="1"/>
          </p:cNvSpPr>
          <p:nvPr/>
        </p:nvSpPr>
        <p:spPr bwMode="auto">
          <a:xfrm>
            <a:off x="0" y="0"/>
            <a:ext cx="9144000" cy="12954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3200" b="1" dirty="0" smtClean="0">
                <a:latin typeface="Rockwell" pitchFamily="18" charset="0"/>
              </a:rPr>
              <a:t>HUMAN RESOURCE</a:t>
            </a:r>
          </a:p>
          <a:p>
            <a:pPr algn="ctr"/>
            <a:r>
              <a:rPr lang="en-US" sz="3200" b="1" dirty="0" smtClean="0">
                <a:latin typeface="Rockwell" pitchFamily="18" charset="0"/>
              </a:rPr>
              <a:t>MANAGEMENT</a:t>
            </a:r>
            <a:endParaRPr lang="en-US" sz="3200" b="1" dirty="0">
              <a:latin typeface="Rockwell" pitchFamily="18" charset="0"/>
            </a:endParaRPr>
          </a:p>
        </p:txBody>
      </p:sp>
      <p:sp>
        <p:nvSpPr>
          <p:cNvPr id="8" name="Rectangle 7"/>
          <p:cNvSpPr>
            <a:spLocks noChangeArrowheads="1"/>
          </p:cNvSpPr>
          <p:nvPr/>
        </p:nvSpPr>
        <p:spPr bwMode="auto">
          <a:xfrm>
            <a:off x="1371600" y="1828800"/>
            <a:ext cx="6629400" cy="35814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4400" b="1" dirty="0" smtClean="0">
                <a:latin typeface="Rockwell" pitchFamily="18" charset="0"/>
              </a:rPr>
              <a:t>RECRUITMENT</a:t>
            </a:r>
          </a:p>
          <a:p>
            <a:pPr algn="ctr"/>
            <a:r>
              <a:rPr lang="en-US" sz="4400" b="1" dirty="0" smtClean="0">
                <a:latin typeface="Rockwell" pitchFamily="18" charset="0"/>
              </a:rPr>
              <a:t>AND</a:t>
            </a:r>
          </a:p>
          <a:p>
            <a:pPr algn="ctr"/>
            <a:r>
              <a:rPr lang="en-US" sz="4400" b="1" dirty="0" smtClean="0">
                <a:latin typeface="Rockwell" pitchFamily="18" charset="0"/>
              </a:rPr>
              <a:t>SELECTION</a:t>
            </a:r>
            <a:endParaRPr lang="en-US" sz="4400" b="1" dirty="0">
              <a:latin typeface="Rockwell"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3"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4"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5" name="Rectangle 4"/>
          <p:cNvSpPr>
            <a:spLocks noChangeArrowheads="1"/>
          </p:cNvSpPr>
          <p:nvPr/>
        </p:nvSpPr>
        <p:spPr bwMode="auto">
          <a:xfrm>
            <a:off x="0" y="0"/>
            <a:ext cx="9144000" cy="10668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3600" b="1" dirty="0" smtClean="0">
                <a:latin typeface="Rockwell" pitchFamily="18" charset="0"/>
              </a:rPr>
              <a:t>SOURCES OF RECRUITMENT  </a:t>
            </a:r>
            <a:endParaRPr lang="en-US" sz="3600" b="1" dirty="0">
              <a:latin typeface="Rockwell" pitchFamily="18" charset="0"/>
            </a:endParaRPr>
          </a:p>
        </p:txBody>
      </p:sp>
      <p:sp>
        <p:nvSpPr>
          <p:cNvPr id="6" name="AutoShape 9"/>
          <p:cNvSpPr>
            <a:spLocks noChangeArrowheads="1"/>
          </p:cNvSpPr>
          <p:nvPr/>
        </p:nvSpPr>
        <p:spPr bwMode="auto">
          <a:xfrm>
            <a:off x="2590800" y="3581400"/>
            <a:ext cx="381000" cy="685800"/>
          </a:xfrm>
          <a:prstGeom prst="downArrow">
            <a:avLst>
              <a:gd name="adj1" fmla="val 50000"/>
              <a:gd name="adj2" fmla="val 45000"/>
            </a:avLst>
          </a:prstGeom>
          <a:solidFill>
            <a:srgbClr val="FF0000"/>
          </a:solidFill>
          <a:ln w="38100">
            <a:solidFill>
              <a:schemeClr val="tx1"/>
            </a:solidFill>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en-US"/>
          </a:p>
        </p:txBody>
      </p:sp>
      <p:sp>
        <p:nvSpPr>
          <p:cNvPr id="7" name="Oval 10"/>
          <p:cNvSpPr>
            <a:spLocks noChangeArrowheads="1"/>
          </p:cNvSpPr>
          <p:nvPr/>
        </p:nvSpPr>
        <p:spPr bwMode="auto">
          <a:xfrm>
            <a:off x="762000" y="4191000"/>
            <a:ext cx="2057400" cy="1295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b="1" dirty="0" smtClean="0">
                <a:solidFill>
                  <a:schemeClr val="tx1"/>
                </a:solidFill>
                <a:latin typeface="Book Antiqua" pitchFamily="18" charset="0"/>
              </a:rPr>
              <a:t>INTERNAL</a:t>
            </a:r>
          </a:p>
          <a:p>
            <a:pPr algn="ctr"/>
            <a:r>
              <a:rPr lang="en-US" b="1" dirty="0" smtClean="0">
                <a:solidFill>
                  <a:schemeClr val="tx1"/>
                </a:solidFill>
                <a:latin typeface="Book Antiqua" pitchFamily="18" charset="0"/>
              </a:rPr>
              <a:t>SOURCES</a:t>
            </a:r>
            <a:endParaRPr lang="en-US" b="1" dirty="0">
              <a:solidFill>
                <a:schemeClr val="tx1"/>
              </a:solidFill>
              <a:latin typeface="Book Antiqua" pitchFamily="18" charset="0"/>
            </a:endParaRPr>
          </a:p>
        </p:txBody>
      </p:sp>
      <p:sp>
        <p:nvSpPr>
          <p:cNvPr id="8" name="Oval 11"/>
          <p:cNvSpPr>
            <a:spLocks noChangeArrowheads="1"/>
          </p:cNvSpPr>
          <p:nvPr/>
        </p:nvSpPr>
        <p:spPr bwMode="auto">
          <a:xfrm>
            <a:off x="2743200" y="4191000"/>
            <a:ext cx="2209800" cy="1295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b="1" dirty="0" smtClean="0">
                <a:solidFill>
                  <a:schemeClr val="tx1"/>
                </a:solidFill>
                <a:latin typeface="Book Antiqua" pitchFamily="18" charset="0"/>
              </a:rPr>
              <a:t>EXTERNAL</a:t>
            </a:r>
          </a:p>
          <a:p>
            <a:pPr algn="ctr"/>
            <a:r>
              <a:rPr lang="en-US" b="1" dirty="0" smtClean="0">
                <a:solidFill>
                  <a:schemeClr val="tx1"/>
                </a:solidFill>
                <a:latin typeface="Book Antiqua" pitchFamily="18" charset="0"/>
              </a:rPr>
              <a:t>SOURCES</a:t>
            </a:r>
            <a:endParaRPr lang="en-US" b="1" dirty="0">
              <a:solidFill>
                <a:schemeClr val="tx1"/>
              </a:solidFill>
              <a:latin typeface="Book Antiqua" pitchFamily="18" charset="0"/>
            </a:endParaRPr>
          </a:p>
        </p:txBody>
      </p:sp>
      <p:sp>
        <p:nvSpPr>
          <p:cNvPr id="9" name="AutoShape 18"/>
          <p:cNvSpPr>
            <a:spLocks noChangeArrowheads="1"/>
          </p:cNvSpPr>
          <p:nvPr/>
        </p:nvSpPr>
        <p:spPr bwMode="auto">
          <a:xfrm>
            <a:off x="1371600" y="1371600"/>
            <a:ext cx="2819400" cy="2057400"/>
          </a:xfrm>
          <a:prstGeom prst="flowChartDecision">
            <a:avLst/>
          </a:prstGeom>
          <a:ln>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a:r>
              <a:rPr lang="en-US" sz="1600" b="1" dirty="0" smtClean="0">
                <a:latin typeface="Book Antiqua" pitchFamily="18" charset="0"/>
              </a:rPr>
              <a:t>SOURCES OF</a:t>
            </a:r>
          </a:p>
          <a:p>
            <a:pPr algn="ctr"/>
            <a:r>
              <a:rPr lang="en-US" sz="1600" b="1" dirty="0" smtClean="0">
                <a:latin typeface="Book Antiqua" pitchFamily="18" charset="0"/>
              </a:rPr>
              <a:t>RECRUITMENT</a:t>
            </a:r>
          </a:p>
        </p:txBody>
      </p:sp>
      <p:pic>
        <p:nvPicPr>
          <p:cNvPr id="10" name="Picture 2" descr="http://mobile-cuisine.com/wp-content/uploads/2011/05/Job_Posting.jpg"/>
          <p:cNvPicPr>
            <a:picLocks noChangeAspect="1" noChangeArrowheads="1"/>
          </p:cNvPicPr>
          <p:nvPr/>
        </p:nvPicPr>
        <p:blipFill>
          <a:blip r:embed="rId2" cstate="print"/>
          <a:srcRect/>
          <a:stretch>
            <a:fillRect/>
          </a:stretch>
        </p:blipFill>
        <p:spPr bwMode="auto">
          <a:xfrm>
            <a:off x="6324600" y="1676400"/>
            <a:ext cx="1673225" cy="1705779"/>
          </a:xfrm>
          <a:prstGeom prst="rect">
            <a:avLst/>
          </a:prstGeom>
          <a:ln w="88900" cap="sq" cmpd="thickThin">
            <a:solidFill>
              <a:srgbClr val="000000"/>
            </a:solidFill>
            <a:prstDash val="solid"/>
            <a:miter lim="800000"/>
          </a:ln>
          <a:effectLst>
            <a:innerShdw blurRad="76200">
              <a:srgbClr val="000000"/>
            </a:innerShdw>
          </a:effectLst>
        </p:spPr>
      </p:pic>
      <p:pic>
        <p:nvPicPr>
          <p:cNvPr id="35842" name="Picture 2" descr="http://4.bp.blogspot.com/-0uZbQe2QmzM/Tck61vv5WQI/AAAAAAAAAA8/gx3m-k0eQDw/s1600/jobs.jpg"/>
          <p:cNvPicPr>
            <a:picLocks noChangeAspect="1" noChangeArrowheads="1"/>
          </p:cNvPicPr>
          <p:nvPr/>
        </p:nvPicPr>
        <p:blipFill>
          <a:blip r:embed="rId3" cstate="print"/>
          <a:srcRect/>
          <a:stretch>
            <a:fillRect/>
          </a:stretch>
        </p:blipFill>
        <p:spPr bwMode="auto">
          <a:xfrm>
            <a:off x="5867400" y="4191000"/>
            <a:ext cx="2133600" cy="158153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plus(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4800600" y="1905000"/>
            <a:ext cx="381000" cy="1588"/>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a:off x="8077200" y="1905000"/>
            <a:ext cx="381000" cy="1588"/>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8077200" y="5713412"/>
            <a:ext cx="381000" cy="1588"/>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a:off x="4800600" y="5713412"/>
            <a:ext cx="381000" cy="1588"/>
          </a:xfrm>
          <a:prstGeom prst="line">
            <a:avLst/>
          </a:prstGeom>
        </p:spPr>
        <p:style>
          <a:lnRef idx="3">
            <a:schemeClr val="dk1"/>
          </a:lnRef>
          <a:fillRef idx="0">
            <a:schemeClr val="dk1"/>
          </a:fillRef>
          <a:effectRef idx="2">
            <a:schemeClr val="dk1"/>
          </a:effectRef>
          <a:fontRef idx="minor">
            <a:schemeClr val="tx1"/>
          </a:fontRef>
        </p:style>
      </p:cxnSp>
      <p:sp>
        <p:nvSpPr>
          <p:cNvPr id="4" name="Diamond 3"/>
          <p:cNvSpPr/>
          <p:nvPr/>
        </p:nvSpPr>
        <p:spPr bwMode="auto">
          <a:xfrm>
            <a:off x="761998" y="2667000"/>
            <a:ext cx="2209802" cy="2209802"/>
          </a:xfrm>
          <a:prstGeom prst="diamond">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lIns="0" tIns="0" rIns="0" bIns="0" anchor="ctr"/>
          <a:lstStyle/>
          <a:p>
            <a:pPr eaLnBrk="0" hangingPunct="0">
              <a:defRPr/>
            </a:pPr>
            <a:endParaRPr lang="en-US" b="1" dirty="0">
              <a:solidFill>
                <a:srgbClr val="FF0000"/>
              </a:solidFill>
              <a:latin typeface="Book Antiqua" pitchFamily="18" charset="0"/>
            </a:endParaRPr>
          </a:p>
        </p:txBody>
      </p:sp>
      <p:sp>
        <p:nvSpPr>
          <p:cNvPr id="5" name="Rectangle 4"/>
          <p:cNvSpPr/>
          <p:nvPr/>
        </p:nvSpPr>
        <p:spPr>
          <a:xfrm>
            <a:off x="5105400" y="5410200"/>
            <a:ext cx="3048000" cy="685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latin typeface="Book Antiqua" pitchFamily="18" charset="0"/>
              </a:rPr>
              <a:t>Internal Recruiting </a:t>
            </a:r>
          </a:p>
          <a:p>
            <a:pPr algn="ctr"/>
            <a:r>
              <a:rPr lang="en-US" b="1" dirty="0" smtClean="0">
                <a:solidFill>
                  <a:schemeClr val="tx1"/>
                </a:solidFill>
                <a:latin typeface="Book Antiqua" pitchFamily="18" charset="0"/>
              </a:rPr>
              <a:t>Data base</a:t>
            </a:r>
            <a:endParaRPr lang="en-US" dirty="0">
              <a:solidFill>
                <a:schemeClr val="tx1"/>
              </a:solidFill>
              <a:latin typeface="Book Antiqua" pitchFamily="18" charset="0"/>
            </a:endParaRPr>
          </a:p>
        </p:txBody>
      </p:sp>
      <p:sp>
        <p:nvSpPr>
          <p:cNvPr id="6" name="Rectangle 5"/>
          <p:cNvSpPr/>
          <p:nvPr/>
        </p:nvSpPr>
        <p:spPr>
          <a:xfrm>
            <a:off x="5105400" y="2590800"/>
            <a:ext cx="3048000" cy="685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latin typeface="Book Antiqua" pitchFamily="18" charset="0"/>
              </a:rPr>
              <a:t>Promotions and</a:t>
            </a:r>
          </a:p>
          <a:p>
            <a:pPr algn="ctr"/>
            <a:r>
              <a:rPr lang="en-US" b="1" dirty="0" smtClean="0">
                <a:solidFill>
                  <a:schemeClr val="tx1"/>
                </a:solidFill>
                <a:latin typeface="Book Antiqua" pitchFamily="18" charset="0"/>
              </a:rPr>
              <a:t> Transfers</a:t>
            </a:r>
            <a:endParaRPr lang="en-US" dirty="0">
              <a:solidFill>
                <a:schemeClr val="tx1"/>
              </a:solidFill>
              <a:latin typeface="Book Antiqua" pitchFamily="18" charset="0"/>
            </a:endParaRPr>
          </a:p>
        </p:txBody>
      </p:sp>
      <p:sp>
        <p:nvSpPr>
          <p:cNvPr id="7" name="Rectangle 6"/>
          <p:cNvSpPr/>
          <p:nvPr/>
        </p:nvSpPr>
        <p:spPr>
          <a:xfrm>
            <a:off x="5105400" y="1676400"/>
            <a:ext cx="3048000" cy="685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latin typeface="Book Antiqua" pitchFamily="18" charset="0"/>
              </a:rPr>
              <a:t>Job Posting  &amp; </a:t>
            </a:r>
          </a:p>
          <a:p>
            <a:pPr algn="ctr"/>
            <a:r>
              <a:rPr lang="en-US" b="1" dirty="0" smtClean="0">
                <a:solidFill>
                  <a:schemeClr val="tx1"/>
                </a:solidFill>
                <a:latin typeface="Book Antiqua" pitchFamily="18" charset="0"/>
              </a:rPr>
              <a:t>Bidding</a:t>
            </a:r>
            <a:endParaRPr lang="en-US" dirty="0">
              <a:solidFill>
                <a:schemeClr val="tx1"/>
              </a:solidFill>
              <a:latin typeface="Book Antiqua" pitchFamily="18" charset="0"/>
            </a:endParaRPr>
          </a:p>
        </p:txBody>
      </p:sp>
      <p:sp>
        <p:nvSpPr>
          <p:cNvPr id="9" name="Rectangle 8"/>
          <p:cNvSpPr/>
          <p:nvPr/>
        </p:nvSpPr>
        <p:spPr>
          <a:xfrm>
            <a:off x="5105400" y="3505200"/>
            <a:ext cx="3048000" cy="685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latin typeface="Book Antiqua" pitchFamily="18" charset="0"/>
              </a:rPr>
              <a:t>Employee </a:t>
            </a:r>
          </a:p>
          <a:p>
            <a:pPr algn="ctr"/>
            <a:r>
              <a:rPr lang="en-US" b="1" dirty="0" smtClean="0">
                <a:solidFill>
                  <a:schemeClr val="tx1"/>
                </a:solidFill>
                <a:latin typeface="Book Antiqua" pitchFamily="18" charset="0"/>
              </a:rPr>
              <a:t>Referrals</a:t>
            </a:r>
            <a:endParaRPr lang="en-US" sz="2400" dirty="0">
              <a:solidFill>
                <a:schemeClr val="tx1"/>
              </a:solidFill>
              <a:latin typeface="Book Antiqua" pitchFamily="18" charset="0"/>
            </a:endParaRPr>
          </a:p>
        </p:txBody>
      </p:sp>
      <p:sp>
        <p:nvSpPr>
          <p:cNvPr id="10" name="Rectangle 9"/>
          <p:cNvSpPr/>
          <p:nvPr/>
        </p:nvSpPr>
        <p:spPr>
          <a:xfrm>
            <a:off x="5105400" y="4419600"/>
            <a:ext cx="3048000" cy="762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solidFill>
                  <a:schemeClr val="tx1"/>
                </a:solidFill>
                <a:latin typeface="Book Antiqua" pitchFamily="18" charset="0"/>
              </a:rPr>
              <a:t>Re-recruiting former Employees &amp; Applicants</a:t>
            </a:r>
            <a:endParaRPr lang="en-US" sz="2000" dirty="0">
              <a:solidFill>
                <a:schemeClr val="tx1"/>
              </a:solidFill>
              <a:latin typeface="Book Antiqua" pitchFamily="18" charset="0"/>
            </a:endParaRPr>
          </a:p>
        </p:txBody>
      </p:sp>
      <p:sp>
        <p:nvSpPr>
          <p:cNvPr id="11" name="Right Arrow 10"/>
          <p:cNvSpPr/>
          <p:nvPr/>
        </p:nvSpPr>
        <p:spPr>
          <a:xfrm>
            <a:off x="3429000" y="3429000"/>
            <a:ext cx="838200" cy="762000"/>
          </a:xfrm>
          <a:prstGeom prst="rightArrow">
            <a:avLst/>
          </a:prstGeom>
          <a:ln w="57150">
            <a:solidFill>
              <a:srgbClr val="FFC000"/>
            </a:solidFill>
          </a:ln>
          <a:effectLst>
            <a:glow rad="228600">
              <a:schemeClr val="accent6">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Diamond 11"/>
          <p:cNvSpPr/>
          <p:nvPr/>
        </p:nvSpPr>
        <p:spPr bwMode="auto">
          <a:xfrm>
            <a:off x="914400" y="2819402"/>
            <a:ext cx="1905000" cy="1905000"/>
          </a:xfrm>
          <a:prstGeom prst="diamond">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lIns="0" tIns="0" rIns="0" bIns="0" anchor="ctr"/>
          <a:lstStyle/>
          <a:p>
            <a:pPr algn="ctr" eaLnBrk="0" hangingPunct="0">
              <a:defRPr/>
            </a:pPr>
            <a:r>
              <a:rPr lang="en-US" b="1" dirty="0" smtClean="0">
                <a:solidFill>
                  <a:schemeClr val="tx1"/>
                </a:solidFill>
                <a:latin typeface="Book Antiqua" pitchFamily="18" charset="0"/>
              </a:rPr>
              <a:t>INTERNAL</a:t>
            </a:r>
          </a:p>
          <a:p>
            <a:pPr algn="ctr" eaLnBrk="0" hangingPunct="0">
              <a:defRPr/>
            </a:pPr>
            <a:r>
              <a:rPr lang="en-US" b="1" dirty="0" smtClean="0">
                <a:solidFill>
                  <a:schemeClr val="tx1"/>
                </a:solidFill>
                <a:latin typeface="Book Antiqua" pitchFamily="18" charset="0"/>
              </a:rPr>
              <a:t>SOURCES</a:t>
            </a:r>
            <a:endParaRPr lang="en-US" b="1" dirty="0">
              <a:solidFill>
                <a:schemeClr val="tx1"/>
              </a:solidFill>
              <a:latin typeface="Book Antiqua" pitchFamily="18" charset="0"/>
            </a:endParaRPr>
          </a:p>
        </p:txBody>
      </p:sp>
      <p:sp>
        <p:nvSpPr>
          <p:cNvPr id="13"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14"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15"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16" name="Rectangle 15"/>
          <p:cNvSpPr>
            <a:spLocks noChangeArrowheads="1"/>
          </p:cNvSpPr>
          <p:nvPr/>
        </p:nvSpPr>
        <p:spPr bwMode="auto">
          <a:xfrm>
            <a:off x="0" y="0"/>
            <a:ext cx="9144000" cy="10668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3600" b="1" dirty="0" smtClean="0">
                <a:latin typeface="Rockwell" pitchFamily="18" charset="0"/>
              </a:rPr>
              <a:t>SOURCES OF RECRUITMENT  </a:t>
            </a:r>
            <a:endParaRPr lang="en-US" sz="3600" b="1" dirty="0">
              <a:latin typeface="Rockwell" pitchFamily="18" charset="0"/>
            </a:endParaRPr>
          </a:p>
        </p:txBody>
      </p:sp>
      <p:cxnSp>
        <p:nvCxnSpPr>
          <p:cNvPr id="24" name="Straight Connector 23"/>
          <p:cNvCxnSpPr/>
          <p:nvPr/>
        </p:nvCxnSpPr>
        <p:spPr>
          <a:xfrm rot="5400000">
            <a:off x="2896394" y="3810000"/>
            <a:ext cx="3809206" cy="794"/>
          </a:xfrm>
          <a:prstGeom prst="line">
            <a:avLst/>
          </a:prstGeom>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a:xfrm rot="5400000">
            <a:off x="6553597" y="3810397"/>
            <a:ext cx="3809206" cy="15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8077200" y="5105400"/>
            <a:ext cx="381000" cy="1588"/>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4800600" y="5105400"/>
            <a:ext cx="381000" cy="1588"/>
          </a:xfrm>
          <a:prstGeom prst="line">
            <a:avLst/>
          </a:prstGeom>
        </p:spPr>
        <p:style>
          <a:lnRef idx="3">
            <a:schemeClr val="dk1"/>
          </a:lnRef>
          <a:fillRef idx="0">
            <a:schemeClr val="dk1"/>
          </a:fillRef>
          <a:effectRef idx="2">
            <a:schemeClr val="dk1"/>
          </a:effectRef>
          <a:fontRef idx="minor">
            <a:schemeClr val="tx1"/>
          </a:fontRef>
        </p:style>
      </p:cxnSp>
      <p:sp>
        <p:nvSpPr>
          <p:cNvPr id="4"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5"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6"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7" name="Rectangle 6"/>
          <p:cNvSpPr>
            <a:spLocks noChangeArrowheads="1"/>
          </p:cNvSpPr>
          <p:nvPr/>
        </p:nvSpPr>
        <p:spPr bwMode="auto">
          <a:xfrm>
            <a:off x="0" y="0"/>
            <a:ext cx="9144000" cy="9906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3600" b="1" dirty="0" smtClean="0">
                <a:latin typeface="Rockwell" pitchFamily="18" charset="0"/>
              </a:rPr>
              <a:t>SOURCES OF RECRUITMENT Cont . . .  </a:t>
            </a:r>
            <a:endParaRPr lang="en-US" sz="3600" b="1" dirty="0">
              <a:latin typeface="Rockwell" pitchFamily="18" charset="0"/>
            </a:endParaRPr>
          </a:p>
        </p:txBody>
      </p:sp>
      <p:sp>
        <p:nvSpPr>
          <p:cNvPr id="10" name="Diamond 9"/>
          <p:cNvSpPr/>
          <p:nvPr/>
        </p:nvSpPr>
        <p:spPr bwMode="auto">
          <a:xfrm>
            <a:off x="761998" y="2667000"/>
            <a:ext cx="2209802" cy="2209802"/>
          </a:xfrm>
          <a:prstGeom prst="diamond">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lIns="0" tIns="0" rIns="0" bIns="0" anchor="ctr"/>
          <a:lstStyle/>
          <a:p>
            <a:pPr eaLnBrk="0" hangingPunct="0">
              <a:defRPr/>
            </a:pPr>
            <a:endParaRPr lang="en-US" b="1" dirty="0">
              <a:solidFill>
                <a:srgbClr val="FF0000"/>
              </a:solidFill>
              <a:latin typeface="Book Antiqua" pitchFamily="18" charset="0"/>
            </a:endParaRPr>
          </a:p>
        </p:txBody>
      </p:sp>
      <p:sp>
        <p:nvSpPr>
          <p:cNvPr id="11" name="Rectangle 10"/>
          <p:cNvSpPr/>
          <p:nvPr/>
        </p:nvSpPr>
        <p:spPr>
          <a:xfrm>
            <a:off x="5105400" y="1981200"/>
            <a:ext cx="3048000" cy="685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latin typeface="Book Antiqua" pitchFamily="18" charset="0"/>
              </a:rPr>
              <a:t>Schools Colleges &amp;</a:t>
            </a:r>
          </a:p>
          <a:p>
            <a:pPr algn="ctr"/>
            <a:r>
              <a:rPr lang="en-US" b="1" dirty="0" smtClean="0">
                <a:solidFill>
                  <a:schemeClr val="tx1"/>
                </a:solidFill>
                <a:latin typeface="Book Antiqua" pitchFamily="18" charset="0"/>
              </a:rPr>
              <a:t>Universities</a:t>
            </a:r>
            <a:endParaRPr lang="en-US" dirty="0">
              <a:solidFill>
                <a:schemeClr val="tx1"/>
              </a:solidFill>
              <a:latin typeface="Book Antiqua" pitchFamily="18" charset="0"/>
            </a:endParaRPr>
          </a:p>
        </p:txBody>
      </p:sp>
      <p:sp>
        <p:nvSpPr>
          <p:cNvPr id="13" name="Rectangle 12"/>
          <p:cNvSpPr/>
          <p:nvPr/>
        </p:nvSpPr>
        <p:spPr>
          <a:xfrm>
            <a:off x="5105400" y="2895600"/>
            <a:ext cx="3048000" cy="685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latin typeface="Book Antiqua" pitchFamily="18" charset="0"/>
              </a:rPr>
              <a:t>Labor</a:t>
            </a:r>
          </a:p>
          <a:p>
            <a:pPr algn="ctr"/>
            <a:r>
              <a:rPr lang="en-US" b="1" dirty="0" smtClean="0">
                <a:solidFill>
                  <a:schemeClr val="tx1"/>
                </a:solidFill>
                <a:latin typeface="Book Antiqua" pitchFamily="18" charset="0"/>
              </a:rPr>
              <a:t>Unions</a:t>
            </a:r>
            <a:endParaRPr lang="en-US" dirty="0">
              <a:solidFill>
                <a:schemeClr val="tx1"/>
              </a:solidFill>
              <a:latin typeface="Book Antiqua" pitchFamily="18" charset="0"/>
            </a:endParaRPr>
          </a:p>
        </p:txBody>
      </p:sp>
      <p:sp>
        <p:nvSpPr>
          <p:cNvPr id="15" name="Rectangle 14"/>
          <p:cNvSpPr/>
          <p:nvPr/>
        </p:nvSpPr>
        <p:spPr>
          <a:xfrm>
            <a:off x="5105400" y="3810000"/>
            <a:ext cx="3048000" cy="685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latin typeface="Book Antiqua" pitchFamily="18" charset="0"/>
              </a:rPr>
              <a:t>Media Sources</a:t>
            </a:r>
            <a:endParaRPr lang="en-US" sz="2400" dirty="0">
              <a:solidFill>
                <a:schemeClr val="tx1"/>
              </a:solidFill>
              <a:latin typeface="Book Antiqua" pitchFamily="18" charset="0"/>
            </a:endParaRPr>
          </a:p>
        </p:txBody>
      </p:sp>
      <p:sp>
        <p:nvSpPr>
          <p:cNvPr id="16" name="Rectangle 15"/>
          <p:cNvSpPr/>
          <p:nvPr/>
        </p:nvSpPr>
        <p:spPr>
          <a:xfrm>
            <a:off x="5105400" y="4724400"/>
            <a:ext cx="3048000" cy="6858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latin typeface="Book Antiqua" pitchFamily="18" charset="0"/>
              </a:rPr>
              <a:t>Employment Agencies</a:t>
            </a:r>
            <a:endParaRPr lang="en-US" sz="2400" dirty="0">
              <a:solidFill>
                <a:schemeClr val="tx1"/>
              </a:solidFill>
              <a:latin typeface="Book Antiqua" pitchFamily="18" charset="0"/>
            </a:endParaRPr>
          </a:p>
        </p:txBody>
      </p:sp>
      <p:sp>
        <p:nvSpPr>
          <p:cNvPr id="17" name="Right Arrow 16"/>
          <p:cNvSpPr/>
          <p:nvPr/>
        </p:nvSpPr>
        <p:spPr>
          <a:xfrm>
            <a:off x="3429000" y="3429000"/>
            <a:ext cx="838200" cy="762000"/>
          </a:xfrm>
          <a:prstGeom prst="rightArrow">
            <a:avLst/>
          </a:prstGeom>
          <a:ln w="57150">
            <a:solidFill>
              <a:srgbClr val="FFC000"/>
            </a:solidFill>
          </a:ln>
          <a:effectLst>
            <a:glow rad="228600">
              <a:schemeClr val="accent6">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8" name="Diamond 17"/>
          <p:cNvSpPr/>
          <p:nvPr/>
        </p:nvSpPr>
        <p:spPr bwMode="auto">
          <a:xfrm>
            <a:off x="914400" y="2819402"/>
            <a:ext cx="1905000" cy="1905000"/>
          </a:xfrm>
          <a:prstGeom prst="diamond">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lIns="0" tIns="0" rIns="0" bIns="0" anchor="ctr"/>
          <a:lstStyle/>
          <a:p>
            <a:pPr algn="ctr" eaLnBrk="0" hangingPunct="0">
              <a:defRPr/>
            </a:pPr>
            <a:r>
              <a:rPr lang="en-US" b="1" dirty="0" smtClean="0">
                <a:solidFill>
                  <a:schemeClr val="tx1"/>
                </a:solidFill>
                <a:latin typeface="Book Antiqua" pitchFamily="18" charset="0"/>
              </a:rPr>
              <a:t>EXTERNAL</a:t>
            </a:r>
          </a:p>
          <a:p>
            <a:pPr algn="ctr" eaLnBrk="0" hangingPunct="0">
              <a:defRPr/>
            </a:pPr>
            <a:r>
              <a:rPr lang="en-US" b="1" dirty="0" smtClean="0">
                <a:solidFill>
                  <a:schemeClr val="tx1"/>
                </a:solidFill>
                <a:latin typeface="Book Antiqua" pitchFamily="18" charset="0"/>
              </a:rPr>
              <a:t>SOURCES</a:t>
            </a:r>
            <a:endParaRPr lang="en-US" b="1" dirty="0">
              <a:solidFill>
                <a:schemeClr val="tx1"/>
              </a:solidFill>
              <a:latin typeface="Book Antiqua" pitchFamily="18" charset="0"/>
            </a:endParaRPr>
          </a:p>
        </p:txBody>
      </p:sp>
      <p:cxnSp>
        <p:nvCxnSpPr>
          <p:cNvPr id="19" name="Straight Connector 18"/>
          <p:cNvCxnSpPr/>
          <p:nvPr/>
        </p:nvCxnSpPr>
        <p:spPr>
          <a:xfrm>
            <a:off x="4800600" y="2209800"/>
            <a:ext cx="381000" cy="1588"/>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rot="5400000">
            <a:off x="3353594" y="3657600"/>
            <a:ext cx="2894806" cy="794"/>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8077200" y="2209800"/>
            <a:ext cx="381000" cy="1588"/>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rot="5400000">
            <a:off x="7010797" y="3657997"/>
            <a:ext cx="2894806" cy="15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5"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6"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7" name="Rectangle 6"/>
          <p:cNvSpPr>
            <a:spLocks noChangeArrowheads="1"/>
          </p:cNvSpPr>
          <p:nvPr/>
        </p:nvSpPr>
        <p:spPr bwMode="auto">
          <a:xfrm>
            <a:off x="0" y="0"/>
            <a:ext cx="9144000" cy="9906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3200" b="1" dirty="0" smtClean="0">
                <a:latin typeface="Rockwell" pitchFamily="18" charset="0"/>
              </a:rPr>
              <a:t>RECRUITING EVALUATION Cont . . .</a:t>
            </a:r>
            <a:endParaRPr lang="en-US" sz="3600" b="1" dirty="0" smtClean="0">
              <a:latin typeface="Rockwell" pitchFamily="18" charset="0"/>
            </a:endParaRPr>
          </a:p>
        </p:txBody>
      </p:sp>
      <p:sp>
        <p:nvSpPr>
          <p:cNvPr id="8" name="Rectangle 7"/>
          <p:cNvSpPr/>
          <p:nvPr/>
        </p:nvSpPr>
        <p:spPr>
          <a:xfrm>
            <a:off x="5257800" y="2133600"/>
            <a:ext cx="26670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latin typeface="Book Antiqua" pitchFamily="18" charset="0"/>
              </a:rPr>
              <a:t>300 Applicants</a:t>
            </a:r>
            <a:endParaRPr lang="en-US" sz="2000" b="1" dirty="0">
              <a:latin typeface="Book Antiqua" pitchFamily="18" charset="0"/>
            </a:endParaRPr>
          </a:p>
        </p:txBody>
      </p:sp>
      <p:sp>
        <p:nvSpPr>
          <p:cNvPr id="9" name="Rectangle 8"/>
          <p:cNvSpPr/>
          <p:nvPr/>
        </p:nvSpPr>
        <p:spPr>
          <a:xfrm>
            <a:off x="5257800" y="3352800"/>
            <a:ext cx="26670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latin typeface="Book Antiqua" pitchFamily="18" charset="0"/>
              </a:rPr>
              <a:t>100 Final Interviews</a:t>
            </a:r>
            <a:endParaRPr lang="en-US" sz="2000" b="1" dirty="0">
              <a:latin typeface="Book Antiqua" pitchFamily="18" charset="0"/>
            </a:endParaRPr>
          </a:p>
        </p:txBody>
      </p:sp>
      <p:sp>
        <p:nvSpPr>
          <p:cNvPr id="10" name="Rectangle 9"/>
          <p:cNvSpPr/>
          <p:nvPr/>
        </p:nvSpPr>
        <p:spPr>
          <a:xfrm>
            <a:off x="5257800" y="4572000"/>
            <a:ext cx="26670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latin typeface="Book Antiqua" pitchFamily="18" charset="0"/>
              </a:rPr>
              <a:t>50 Offers</a:t>
            </a:r>
            <a:endParaRPr lang="en-US" sz="2000" b="1" dirty="0">
              <a:latin typeface="Book Antiqua" pitchFamily="18" charset="0"/>
            </a:endParaRPr>
          </a:p>
        </p:txBody>
      </p:sp>
      <p:sp>
        <p:nvSpPr>
          <p:cNvPr id="11" name="Rectangle 10"/>
          <p:cNvSpPr/>
          <p:nvPr/>
        </p:nvSpPr>
        <p:spPr>
          <a:xfrm>
            <a:off x="5257800" y="5791200"/>
            <a:ext cx="2667000" cy="609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latin typeface="Book Antiqua" pitchFamily="18" charset="0"/>
              </a:rPr>
              <a:t>25 Hires</a:t>
            </a:r>
            <a:endParaRPr lang="en-US" sz="2000" b="1" dirty="0">
              <a:latin typeface="Book Antiqua" pitchFamily="18" charset="0"/>
            </a:endParaRPr>
          </a:p>
        </p:txBody>
      </p:sp>
      <p:sp>
        <p:nvSpPr>
          <p:cNvPr id="12" name="Rectangle 11"/>
          <p:cNvSpPr/>
          <p:nvPr/>
        </p:nvSpPr>
        <p:spPr>
          <a:xfrm>
            <a:off x="1600200" y="2743200"/>
            <a:ext cx="3124200" cy="584775"/>
          </a:xfrm>
          <a:prstGeom prst="rect">
            <a:avLst/>
          </a:prstGeom>
        </p:spPr>
        <p:txBody>
          <a:bodyPr wrap="square">
            <a:spAutoFit/>
          </a:bodyPr>
          <a:lstStyle/>
          <a:p>
            <a:pPr algn="ctr"/>
            <a:r>
              <a:rPr lang="en-US" sz="1600" b="1" dirty="0" smtClean="0">
                <a:latin typeface="Book Antiqua" pitchFamily="18" charset="0"/>
              </a:rPr>
              <a:t>Initial Contacts/Final Interview</a:t>
            </a:r>
          </a:p>
          <a:p>
            <a:pPr algn="ctr"/>
            <a:r>
              <a:rPr lang="en-US" sz="1600" b="1" dirty="0" smtClean="0">
                <a:latin typeface="Book Antiqua" pitchFamily="18" charset="0"/>
              </a:rPr>
              <a:t>(Yield ratio = 3:1)</a:t>
            </a:r>
            <a:endParaRPr lang="en-US" sz="1600" dirty="0">
              <a:latin typeface="Book Antiqua" pitchFamily="18" charset="0"/>
            </a:endParaRPr>
          </a:p>
        </p:txBody>
      </p:sp>
      <p:sp>
        <p:nvSpPr>
          <p:cNvPr id="13" name="Rectangle 12"/>
          <p:cNvSpPr/>
          <p:nvPr/>
        </p:nvSpPr>
        <p:spPr>
          <a:xfrm>
            <a:off x="1600200" y="3911025"/>
            <a:ext cx="3124200" cy="584775"/>
          </a:xfrm>
          <a:prstGeom prst="rect">
            <a:avLst/>
          </a:prstGeom>
        </p:spPr>
        <p:txBody>
          <a:bodyPr wrap="square">
            <a:spAutoFit/>
          </a:bodyPr>
          <a:lstStyle/>
          <a:p>
            <a:pPr algn="ctr"/>
            <a:r>
              <a:rPr lang="en-US" sz="1600" b="1" dirty="0" smtClean="0">
                <a:latin typeface="Book Antiqua" pitchFamily="18" charset="0"/>
              </a:rPr>
              <a:t>Final Interview/Offers</a:t>
            </a:r>
          </a:p>
          <a:p>
            <a:pPr algn="ctr"/>
            <a:r>
              <a:rPr lang="en-US" sz="1600" b="1" dirty="0" smtClean="0">
                <a:latin typeface="Book Antiqua" pitchFamily="18" charset="0"/>
              </a:rPr>
              <a:t>(Yield ratio = 2:1)</a:t>
            </a:r>
            <a:endParaRPr lang="en-US" sz="1600" dirty="0">
              <a:latin typeface="Book Antiqua" pitchFamily="18" charset="0"/>
            </a:endParaRPr>
          </a:p>
        </p:txBody>
      </p:sp>
      <p:sp>
        <p:nvSpPr>
          <p:cNvPr id="14" name="Rectangle 13"/>
          <p:cNvSpPr/>
          <p:nvPr/>
        </p:nvSpPr>
        <p:spPr>
          <a:xfrm>
            <a:off x="1600200" y="5130225"/>
            <a:ext cx="3124200" cy="584775"/>
          </a:xfrm>
          <a:prstGeom prst="rect">
            <a:avLst/>
          </a:prstGeom>
        </p:spPr>
        <p:txBody>
          <a:bodyPr wrap="square">
            <a:spAutoFit/>
          </a:bodyPr>
          <a:lstStyle/>
          <a:p>
            <a:pPr algn="ctr"/>
            <a:r>
              <a:rPr lang="en-US" sz="1600" b="1" dirty="0" smtClean="0">
                <a:latin typeface="Book Antiqua" pitchFamily="18" charset="0"/>
              </a:rPr>
              <a:t>Offers/Hires</a:t>
            </a:r>
          </a:p>
          <a:p>
            <a:pPr algn="ctr"/>
            <a:r>
              <a:rPr lang="en-US" sz="1600" b="1" dirty="0" smtClean="0">
                <a:latin typeface="Book Antiqua" pitchFamily="18" charset="0"/>
              </a:rPr>
              <a:t>(Yield ratio = 2:1)</a:t>
            </a:r>
            <a:endParaRPr lang="en-US" sz="1600" dirty="0">
              <a:latin typeface="Book Antiqua" pitchFamily="18" charset="0"/>
            </a:endParaRPr>
          </a:p>
        </p:txBody>
      </p:sp>
      <p:cxnSp>
        <p:nvCxnSpPr>
          <p:cNvPr id="16" name="Straight Arrow Connector 15"/>
          <p:cNvCxnSpPr/>
          <p:nvPr/>
        </p:nvCxnSpPr>
        <p:spPr>
          <a:xfrm rot="5400000">
            <a:off x="6361906" y="3009106"/>
            <a:ext cx="533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rot="5400000">
            <a:off x="6363494" y="4228306"/>
            <a:ext cx="533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rot="5400000">
            <a:off x="6363494" y="5447506"/>
            <a:ext cx="533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Rectangle 19"/>
          <p:cNvSpPr/>
          <p:nvPr/>
        </p:nvSpPr>
        <p:spPr>
          <a:xfrm>
            <a:off x="533400" y="1143000"/>
            <a:ext cx="7620000" cy="461665"/>
          </a:xfrm>
          <a:prstGeom prst="rect">
            <a:avLst/>
          </a:prstGeom>
        </p:spPr>
        <p:txBody>
          <a:bodyPr wrap="square">
            <a:spAutoFit/>
          </a:bodyPr>
          <a:lstStyle/>
          <a:p>
            <a:r>
              <a:rPr lang="en-US" sz="2400" b="1" dirty="0" smtClean="0">
                <a:latin typeface="Book Antiqua" pitchFamily="18" charset="0"/>
              </a:rPr>
              <a:t>Using Yield Ratios to Determine Needed Applicants:</a:t>
            </a:r>
            <a:endParaRPr lang="en-US" sz="2400" b="1" dirty="0">
              <a:latin typeface="Book Antiqu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5400000">
            <a:off x="7468394" y="4876006"/>
            <a:ext cx="762000" cy="1588"/>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rot="5400000">
            <a:off x="4420394" y="3885406"/>
            <a:ext cx="7620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Line 13"/>
          <p:cNvSpPr>
            <a:spLocks noChangeShapeType="1"/>
          </p:cNvSpPr>
          <p:nvPr/>
        </p:nvSpPr>
        <p:spPr bwMode="auto">
          <a:xfrm>
            <a:off x="4800600" y="1219200"/>
            <a:ext cx="0" cy="4572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7" name="Line 14"/>
          <p:cNvSpPr>
            <a:spLocks noChangeShapeType="1"/>
          </p:cNvSpPr>
          <p:nvPr/>
        </p:nvSpPr>
        <p:spPr bwMode="auto">
          <a:xfrm>
            <a:off x="4800600" y="2362200"/>
            <a:ext cx="0" cy="3810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8" name="Line 16"/>
          <p:cNvSpPr>
            <a:spLocks noChangeShapeType="1"/>
          </p:cNvSpPr>
          <p:nvPr/>
        </p:nvSpPr>
        <p:spPr bwMode="auto">
          <a:xfrm>
            <a:off x="2971800" y="4267200"/>
            <a:ext cx="3581400" cy="0"/>
          </a:xfrm>
          <a:prstGeom prst="line">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9" name="Horizontal Scroll 8"/>
          <p:cNvSpPr/>
          <p:nvPr/>
        </p:nvSpPr>
        <p:spPr>
          <a:xfrm>
            <a:off x="3124200" y="457200"/>
            <a:ext cx="3352800" cy="914400"/>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latin typeface="Book Antiqua" pitchFamily="18" charset="0"/>
              </a:rPr>
              <a:t>BUSINESS OBJECTIVES</a:t>
            </a:r>
          </a:p>
        </p:txBody>
      </p:sp>
      <p:sp>
        <p:nvSpPr>
          <p:cNvPr id="10" name="Horizontal Scroll 9"/>
          <p:cNvSpPr/>
          <p:nvPr/>
        </p:nvSpPr>
        <p:spPr>
          <a:xfrm>
            <a:off x="3124200" y="4800600"/>
            <a:ext cx="3352800" cy="914400"/>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latin typeface="Book Antiqua" pitchFamily="18" charset="0"/>
              </a:rPr>
              <a:t>RECRUITMENT</a:t>
            </a:r>
            <a:endParaRPr lang="en-US" sz="2400" b="1" dirty="0">
              <a:latin typeface="Book Antiqua" pitchFamily="18" charset="0"/>
            </a:endParaRPr>
          </a:p>
        </p:txBody>
      </p:sp>
      <p:sp>
        <p:nvSpPr>
          <p:cNvPr id="11" name="Snip Same Side Corner Rectangle 10"/>
          <p:cNvSpPr/>
          <p:nvPr/>
        </p:nvSpPr>
        <p:spPr>
          <a:xfrm>
            <a:off x="3505200" y="1676400"/>
            <a:ext cx="2667000" cy="762000"/>
          </a:xfrm>
          <a:prstGeom prst="snip2Same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b="1" dirty="0" smtClean="0">
                <a:latin typeface="Book Antiqua" pitchFamily="18" charset="0"/>
              </a:rPr>
              <a:t>HR PLANNING </a:t>
            </a:r>
            <a:endParaRPr lang="en-US" b="1" dirty="0" smtClean="0">
              <a:latin typeface="Book Antiqua" pitchFamily="18" charset="0"/>
            </a:endParaRPr>
          </a:p>
        </p:txBody>
      </p:sp>
      <p:sp>
        <p:nvSpPr>
          <p:cNvPr id="12" name="Snip Diagonal Corner Rectangle 11"/>
          <p:cNvSpPr/>
          <p:nvPr/>
        </p:nvSpPr>
        <p:spPr>
          <a:xfrm>
            <a:off x="609600" y="3962400"/>
            <a:ext cx="2362200" cy="609600"/>
          </a:xfrm>
          <a:prstGeom prst="snip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sz="1600" b="1" dirty="0" smtClean="0">
                <a:latin typeface="Book Antiqua" pitchFamily="18" charset="0"/>
              </a:rPr>
              <a:t>JOB DESCRIPTION </a:t>
            </a:r>
            <a:endParaRPr lang="en-US" sz="1600" b="1" dirty="0" smtClean="0">
              <a:latin typeface="Book Antiqua" pitchFamily="18" charset="0"/>
            </a:endParaRPr>
          </a:p>
        </p:txBody>
      </p:sp>
      <p:sp>
        <p:nvSpPr>
          <p:cNvPr id="13" name="Snip Diagonal Corner Rectangle 12"/>
          <p:cNvSpPr/>
          <p:nvPr/>
        </p:nvSpPr>
        <p:spPr>
          <a:xfrm>
            <a:off x="6553200" y="3962400"/>
            <a:ext cx="2438400" cy="609600"/>
          </a:xfrm>
          <a:prstGeom prst="snip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sz="1600" b="1" dirty="0" smtClean="0">
                <a:latin typeface="Book Antiqua" pitchFamily="18" charset="0"/>
              </a:rPr>
              <a:t>JOB SPECIFICATION</a:t>
            </a:r>
            <a:endParaRPr lang="en-US" sz="1600" b="1" dirty="0" smtClean="0">
              <a:latin typeface="Book Antiqua" pitchFamily="18" charset="0"/>
            </a:endParaRPr>
          </a:p>
        </p:txBody>
      </p:sp>
      <p:sp>
        <p:nvSpPr>
          <p:cNvPr id="14" name="Oval 13"/>
          <p:cNvSpPr/>
          <p:nvPr/>
        </p:nvSpPr>
        <p:spPr>
          <a:xfrm>
            <a:off x="3581400" y="2743200"/>
            <a:ext cx="2438400" cy="762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sz="1600" b="1" dirty="0" smtClean="0">
                <a:latin typeface="Book Antiqua" pitchFamily="18" charset="0"/>
              </a:rPr>
              <a:t>JOB ANALYSIS</a:t>
            </a:r>
            <a:endParaRPr lang="en-US" sz="1600" b="1" dirty="0" smtClean="0">
              <a:latin typeface="Book Antiqua" pitchFamily="18" charset="0"/>
            </a:endParaRPr>
          </a:p>
        </p:txBody>
      </p:sp>
      <p:cxnSp>
        <p:nvCxnSpPr>
          <p:cNvPr id="15" name="Straight Arrow Connector 14"/>
          <p:cNvCxnSpPr/>
          <p:nvPr/>
        </p:nvCxnSpPr>
        <p:spPr>
          <a:xfrm>
            <a:off x="1752600" y="5334000"/>
            <a:ext cx="1371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rot="10800000">
            <a:off x="6477000" y="5257800"/>
            <a:ext cx="1371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rot="5400000">
            <a:off x="1372394" y="4952206"/>
            <a:ext cx="762000" cy="1588"/>
          </a:xfrm>
          <a:prstGeom prst="line">
            <a:avLst/>
          </a:prstGeom>
        </p:spPr>
        <p:style>
          <a:lnRef idx="3">
            <a:schemeClr val="dk1"/>
          </a:lnRef>
          <a:fillRef idx="0">
            <a:schemeClr val="dk1"/>
          </a:fillRef>
          <a:effectRef idx="2">
            <a:schemeClr val="dk1"/>
          </a:effectRef>
          <a:fontRef idx="minor">
            <a:schemeClr val="tx1"/>
          </a:fontRef>
        </p:style>
      </p:cxnSp>
      <p:sp>
        <p:nvSpPr>
          <p:cNvPr id="18" name="Horizontal Scroll 17"/>
          <p:cNvSpPr/>
          <p:nvPr/>
        </p:nvSpPr>
        <p:spPr>
          <a:xfrm>
            <a:off x="3124200" y="5791200"/>
            <a:ext cx="3352800" cy="914400"/>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latin typeface="Book Antiqua" pitchFamily="18" charset="0"/>
              </a:rPr>
              <a:t>SELECTION</a:t>
            </a:r>
            <a:endParaRPr lang="en-US" sz="2400" b="1" dirty="0">
              <a:latin typeface="Book Antiqua" pitchFamily="18" charset="0"/>
            </a:endParaRPr>
          </a:p>
        </p:txBody>
      </p:sp>
      <p:cxnSp>
        <p:nvCxnSpPr>
          <p:cNvPr id="19" name="Straight Arrow Connector 18"/>
          <p:cNvCxnSpPr>
            <a:stCxn id="10" idx="2"/>
          </p:cNvCxnSpPr>
          <p:nvPr/>
        </p:nvCxnSpPr>
        <p:spPr>
          <a:xfrm rot="16200000" flipH="1">
            <a:off x="4667250" y="5734050"/>
            <a:ext cx="2667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22"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23"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25" name="Rectangle 24"/>
          <p:cNvSpPr>
            <a:spLocks noChangeArrowheads="1"/>
          </p:cNvSpPr>
          <p:nvPr/>
        </p:nvSpPr>
        <p:spPr bwMode="auto">
          <a:xfrm>
            <a:off x="0" y="0"/>
            <a:ext cx="9144000" cy="381000"/>
          </a:xfrm>
          <a:prstGeom prst="rect">
            <a:avLst/>
          </a:prstGeom>
          <a:solidFill>
            <a:srgbClr val="009999">
              <a:alpha val="90979"/>
            </a:srgbClr>
          </a:solidFill>
          <a:ln w="9525">
            <a:solidFill>
              <a:srgbClr val="009999"/>
            </a:solidFill>
            <a:miter lim="800000"/>
            <a:headEnd/>
            <a:tailEnd/>
          </a:ln>
        </p:spPr>
        <p:txBody>
          <a:bodyPr wrap="none" anchor="ctr"/>
          <a:lstStyle/>
          <a:p>
            <a:pPr algn="ctr"/>
            <a:endParaRPr lang="en-US" sz="3600" b="1" dirty="0" smtClean="0">
              <a:latin typeface="Rockwell"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5"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6"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7" name="Rectangle 6"/>
          <p:cNvSpPr>
            <a:spLocks noChangeArrowheads="1"/>
          </p:cNvSpPr>
          <p:nvPr/>
        </p:nvSpPr>
        <p:spPr bwMode="auto">
          <a:xfrm>
            <a:off x="0" y="0"/>
            <a:ext cx="9144000" cy="10668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4000" b="1" dirty="0" smtClean="0">
                <a:latin typeface="Rockwell" pitchFamily="18" charset="0"/>
              </a:rPr>
              <a:t>SELECTION</a:t>
            </a:r>
            <a:endParaRPr lang="en-US" sz="4000" b="1" dirty="0">
              <a:latin typeface="Rockwell" pitchFamily="18" charset="0"/>
            </a:endParaRPr>
          </a:p>
        </p:txBody>
      </p:sp>
      <p:graphicFrame>
        <p:nvGraphicFramePr>
          <p:cNvPr id="8" name="Diagram 7"/>
          <p:cNvGraphicFramePr/>
          <p:nvPr>
            <p:extLst>
              <p:ext uri="{D42A27DB-BD31-4B8C-83A1-F6EECF244321}">
                <p14:modId xmlns:p14="http://schemas.microsoft.com/office/powerpoint/2010/main" val="3930749848"/>
              </p:ext>
            </p:extLst>
          </p:nvPr>
        </p:nvGraphicFramePr>
        <p:xfrm>
          <a:off x="533400" y="1727200"/>
          <a:ext cx="5638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3352800" y="3200400"/>
            <a:ext cx="728084" cy="646331"/>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r>
              <a:rPr lang="en-US" sz="3600" b="1" dirty="0" smtClean="0">
                <a:latin typeface="Bell MT" pitchFamily="18" charset="0"/>
              </a:rPr>
              <a:t>Or</a:t>
            </a:r>
            <a:endParaRPr lang="en-US" sz="3600" dirty="0"/>
          </a:p>
        </p:txBody>
      </p:sp>
      <p:pic>
        <p:nvPicPr>
          <p:cNvPr id="23553" name="Picture 1" descr="C:\Documents and Settings\hammad.ahmad\Desktop\images.jpg"/>
          <p:cNvPicPr>
            <a:picLocks noChangeAspect="1" noChangeArrowheads="1"/>
          </p:cNvPicPr>
          <p:nvPr/>
        </p:nvPicPr>
        <p:blipFill>
          <a:blip r:embed="rId7" cstate="print"/>
          <a:srcRect/>
          <a:stretch>
            <a:fillRect/>
          </a:stretch>
        </p:blipFill>
        <p:spPr bwMode="auto">
          <a:xfrm>
            <a:off x="6781800" y="1600200"/>
            <a:ext cx="1790700" cy="1847850"/>
          </a:xfrm>
          <a:prstGeom prst="rect">
            <a:avLst/>
          </a:prstGeom>
          <a:ln w="88900" cap="sq" cmpd="thickThin">
            <a:solidFill>
              <a:srgbClr val="000000"/>
            </a:solidFill>
            <a:prstDash val="solid"/>
            <a:miter lim="800000"/>
          </a:ln>
          <a:effectLst>
            <a:innerShdw blurRad="76200">
              <a:srgbClr val="000000"/>
            </a:innerShdw>
          </a:effectLst>
        </p:spPr>
      </p:pic>
      <p:pic>
        <p:nvPicPr>
          <p:cNvPr id="23555" name="Picture 3" descr="http://www.duzuki.com/wp-content/uploads/2011/05/Recruitment.jpg"/>
          <p:cNvPicPr>
            <a:picLocks noChangeAspect="1" noChangeArrowheads="1"/>
          </p:cNvPicPr>
          <p:nvPr/>
        </p:nvPicPr>
        <p:blipFill>
          <a:blip r:embed="rId8" cstate="print"/>
          <a:srcRect/>
          <a:stretch>
            <a:fillRect/>
          </a:stretch>
        </p:blipFill>
        <p:spPr bwMode="auto">
          <a:xfrm>
            <a:off x="6629400" y="4876800"/>
            <a:ext cx="2171700" cy="14478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5"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6"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7" name="Rectangle 6"/>
          <p:cNvSpPr>
            <a:spLocks noChangeArrowheads="1"/>
          </p:cNvSpPr>
          <p:nvPr/>
        </p:nvSpPr>
        <p:spPr bwMode="auto">
          <a:xfrm>
            <a:off x="0" y="0"/>
            <a:ext cx="9144000" cy="10668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3600" b="1" dirty="0" smtClean="0">
                <a:latin typeface="Rockwell" pitchFamily="18" charset="0"/>
              </a:rPr>
              <a:t>BASIC SELECTION</a:t>
            </a:r>
          </a:p>
          <a:p>
            <a:pPr algn="ctr"/>
            <a:r>
              <a:rPr lang="en-US" sz="3600" b="1" dirty="0" smtClean="0">
                <a:latin typeface="Rockwell" pitchFamily="18" charset="0"/>
              </a:rPr>
              <a:t>CRITERIA</a:t>
            </a:r>
            <a:endParaRPr lang="en-US" sz="3600" b="1" dirty="0">
              <a:latin typeface="Rockwell" pitchFamily="18" charset="0"/>
            </a:endParaRPr>
          </a:p>
        </p:txBody>
      </p:sp>
      <p:sp>
        <p:nvSpPr>
          <p:cNvPr id="8" name="Oval 7"/>
          <p:cNvSpPr/>
          <p:nvPr/>
        </p:nvSpPr>
        <p:spPr>
          <a:xfrm>
            <a:off x="1143000" y="2743200"/>
            <a:ext cx="2590800" cy="2362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chemeClr val="tx1"/>
                </a:solidFill>
                <a:latin typeface="Rockwell" pitchFamily="18" charset="0"/>
              </a:rPr>
              <a:t>BASIC SELECTION</a:t>
            </a:r>
          </a:p>
          <a:p>
            <a:pPr algn="ctr"/>
            <a:r>
              <a:rPr lang="en-US" sz="2000" b="1" dirty="0" smtClean="0">
                <a:solidFill>
                  <a:schemeClr val="tx1"/>
                </a:solidFill>
                <a:latin typeface="Rockwell" pitchFamily="18" charset="0"/>
              </a:rPr>
              <a:t>CRITERIA</a:t>
            </a:r>
            <a:endParaRPr lang="en-US" dirty="0">
              <a:solidFill>
                <a:schemeClr val="tx1"/>
              </a:solidFill>
            </a:endParaRPr>
          </a:p>
        </p:txBody>
      </p:sp>
      <p:sp>
        <p:nvSpPr>
          <p:cNvPr id="9" name="Frame 8"/>
          <p:cNvSpPr/>
          <p:nvPr/>
        </p:nvSpPr>
        <p:spPr>
          <a:xfrm>
            <a:off x="4191000" y="2438400"/>
            <a:ext cx="3581400" cy="609600"/>
          </a:xfrm>
          <a:prstGeom prst="fra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chemeClr val="tx1"/>
                </a:solidFill>
                <a:latin typeface="Book Antiqua" pitchFamily="18" charset="0"/>
              </a:rPr>
              <a:t>Formal Education </a:t>
            </a:r>
          </a:p>
        </p:txBody>
      </p:sp>
      <p:sp>
        <p:nvSpPr>
          <p:cNvPr id="10" name="Frame 9"/>
          <p:cNvSpPr/>
          <p:nvPr/>
        </p:nvSpPr>
        <p:spPr>
          <a:xfrm>
            <a:off x="4191000" y="3200400"/>
            <a:ext cx="3581400" cy="609600"/>
          </a:xfrm>
          <a:prstGeom prst="fram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solidFill>
                  <a:schemeClr val="tx1"/>
                </a:solidFill>
                <a:latin typeface="Book Antiqua" pitchFamily="18" charset="0"/>
              </a:rPr>
              <a:t>Experience and Past Performance</a:t>
            </a:r>
          </a:p>
        </p:txBody>
      </p:sp>
      <p:sp>
        <p:nvSpPr>
          <p:cNvPr id="11" name="Frame 10"/>
          <p:cNvSpPr/>
          <p:nvPr/>
        </p:nvSpPr>
        <p:spPr>
          <a:xfrm>
            <a:off x="4191000" y="3962400"/>
            <a:ext cx="3581400" cy="609600"/>
          </a:xfrm>
          <a:prstGeom prst="fram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solidFill>
                  <a:schemeClr val="tx1"/>
                </a:solidFill>
                <a:latin typeface="Book Antiqua" pitchFamily="18" charset="0"/>
              </a:rPr>
              <a:t>Physical Characteristics</a:t>
            </a:r>
            <a:endParaRPr lang="en-US" b="1" dirty="0">
              <a:solidFill>
                <a:schemeClr val="tx1"/>
              </a:solidFill>
              <a:latin typeface="Book Antiqua" pitchFamily="18" charset="0"/>
            </a:endParaRPr>
          </a:p>
        </p:txBody>
      </p:sp>
      <p:sp>
        <p:nvSpPr>
          <p:cNvPr id="12" name="Frame 11"/>
          <p:cNvSpPr/>
          <p:nvPr/>
        </p:nvSpPr>
        <p:spPr>
          <a:xfrm>
            <a:off x="4191000" y="4724400"/>
            <a:ext cx="3581400" cy="609600"/>
          </a:xfrm>
          <a:prstGeom prst="fram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Book Antiqua" pitchFamily="18" charset="0"/>
              </a:rPr>
              <a:t>Personality Characteristics</a:t>
            </a:r>
            <a:endParaRPr lang="en-US" b="1" dirty="0">
              <a:solidFill>
                <a:schemeClr val="tx1"/>
              </a:solidFill>
              <a:latin typeface="Book Antiqu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5"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6"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7" name="Rectangle 6"/>
          <p:cNvSpPr>
            <a:spLocks noChangeArrowheads="1"/>
          </p:cNvSpPr>
          <p:nvPr/>
        </p:nvSpPr>
        <p:spPr bwMode="auto">
          <a:xfrm>
            <a:off x="0" y="0"/>
            <a:ext cx="9144000" cy="8382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3600" b="1" dirty="0" smtClean="0">
                <a:latin typeface="Rockwell" pitchFamily="18" charset="0"/>
              </a:rPr>
              <a:t>SELECTION PROCESS</a:t>
            </a:r>
          </a:p>
        </p:txBody>
      </p:sp>
      <p:grpSp>
        <p:nvGrpSpPr>
          <p:cNvPr id="118" name="Group 117"/>
          <p:cNvGrpSpPr/>
          <p:nvPr/>
        </p:nvGrpSpPr>
        <p:grpSpPr>
          <a:xfrm>
            <a:off x="990600" y="1143000"/>
            <a:ext cx="7696200" cy="5562600"/>
            <a:chOff x="990600" y="1143000"/>
            <a:chExt cx="7696200" cy="5562600"/>
          </a:xfrm>
        </p:grpSpPr>
        <p:sp>
          <p:nvSpPr>
            <p:cNvPr id="82" name="Text Box 2"/>
            <p:cNvSpPr txBox="1">
              <a:spLocks noChangeArrowheads="1"/>
            </p:cNvSpPr>
            <p:nvPr/>
          </p:nvSpPr>
          <p:spPr bwMode="auto">
            <a:xfrm>
              <a:off x="3733800" y="1143000"/>
              <a:ext cx="2209800" cy="33655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pPr>
              <a:r>
                <a:rPr lang="en-US" sz="1600" b="1">
                  <a:latin typeface="Book Antiqua" pitchFamily="18" charset="0"/>
                </a:rPr>
                <a:t>Initial screening </a:t>
              </a:r>
            </a:p>
          </p:txBody>
        </p:sp>
        <p:sp>
          <p:nvSpPr>
            <p:cNvPr id="83" name="Text Box 3"/>
            <p:cNvSpPr txBox="1">
              <a:spLocks noChangeArrowheads="1"/>
            </p:cNvSpPr>
            <p:nvPr/>
          </p:nvSpPr>
          <p:spPr bwMode="auto">
            <a:xfrm>
              <a:off x="3733800" y="1828800"/>
              <a:ext cx="2209800" cy="30480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pPr>
              <a:r>
                <a:rPr lang="en-US" sz="1400" b="1">
                  <a:latin typeface="Book Antiqua" pitchFamily="18" charset="0"/>
                </a:rPr>
                <a:t>Completed application</a:t>
              </a:r>
            </a:p>
          </p:txBody>
        </p:sp>
        <p:sp>
          <p:nvSpPr>
            <p:cNvPr id="84" name="Text Box 4"/>
            <p:cNvSpPr txBox="1">
              <a:spLocks noChangeArrowheads="1"/>
            </p:cNvSpPr>
            <p:nvPr/>
          </p:nvSpPr>
          <p:spPr bwMode="auto">
            <a:xfrm>
              <a:off x="3657600" y="5257800"/>
              <a:ext cx="2438400" cy="45720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pPr>
              <a:r>
                <a:rPr lang="en-US" sz="1200" b="1" dirty="0">
                  <a:latin typeface="Book Antiqua" pitchFamily="18" charset="0"/>
                </a:rPr>
                <a:t>Medical/physical examination if required (conditional job offer</a:t>
              </a:r>
            </a:p>
          </p:txBody>
        </p:sp>
        <p:sp>
          <p:nvSpPr>
            <p:cNvPr id="85" name="Text Box 5"/>
            <p:cNvSpPr txBox="1">
              <a:spLocks noChangeArrowheads="1"/>
            </p:cNvSpPr>
            <p:nvPr/>
          </p:nvSpPr>
          <p:spPr bwMode="auto">
            <a:xfrm>
              <a:off x="3657600" y="3276600"/>
              <a:ext cx="2362200" cy="30480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pPr>
              <a:r>
                <a:rPr lang="en-US" sz="1400" b="1" dirty="0">
                  <a:latin typeface="Book Antiqua" pitchFamily="18" charset="0"/>
                </a:rPr>
                <a:t>Comprehensive interview</a:t>
              </a:r>
            </a:p>
          </p:txBody>
        </p:sp>
        <p:sp>
          <p:nvSpPr>
            <p:cNvPr id="86" name="Text Box 6"/>
            <p:cNvSpPr txBox="1">
              <a:spLocks noChangeArrowheads="1"/>
            </p:cNvSpPr>
            <p:nvPr/>
          </p:nvSpPr>
          <p:spPr bwMode="auto">
            <a:xfrm>
              <a:off x="3733800" y="2514600"/>
              <a:ext cx="2209800" cy="33655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pPr>
              <a:r>
                <a:rPr lang="en-US" sz="1600" b="1">
                  <a:latin typeface="Book Antiqua" pitchFamily="18" charset="0"/>
                </a:rPr>
                <a:t>Employment test</a:t>
              </a:r>
            </a:p>
          </p:txBody>
        </p:sp>
        <p:sp>
          <p:nvSpPr>
            <p:cNvPr id="87" name="Text Box 7"/>
            <p:cNvSpPr txBox="1">
              <a:spLocks noChangeArrowheads="1"/>
            </p:cNvSpPr>
            <p:nvPr/>
          </p:nvSpPr>
          <p:spPr bwMode="auto">
            <a:xfrm>
              <a:off x="3733800" y="6369050"/>
              <a:ext cx="2209800" cy="33655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pPr>
              <a:r>
                <a:rPr lang="en-US" sz="1600" b="1" dirty="0">
                  <a:latin typeface="Book Antiqua" pitchFamily="18" charset="0"/>
                </a:rPr>
                <a:t>Permanent job offer</a:t>
              </a:r>
            </a:p>
          </p:txBody>
        </p:sp>
        <p:sp>
          <p:nvSpPr>
            <p:cNvPr id="88" name="Text Box 8"/>
            <p:cNvSpPr txBox="1">
              <a:spLocks noChangeArrowheads="1"/>
            </p:cNvSpPr>
            <p:nvPr/>
          </p:nvSpPr>
          <p:spPr bwMode="auto">
            <a:xfrm>
              <a:off x="1066800" y="4876800"/>
              <a:ext cx="1828800" cy="336550"/>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pPr>
              <a:r>
                <a:rPr lang="en-US" sz="1600" b="1" dirty="0">
                  <a:latin typeface="Book Antiqua" pitchFamily="18" charset="0"/>
                </a:rPr>
                <a:t>Reject Applicant</a:t>
              </a:r>
            </a:p>
          </p:txBody>
        </p:sp>
        <p:sp>
          <p:nvSpPr>
            <p:cNvPr id="89" name="Text Box 9"/>
            <p:cNvSpPr txBox="1">
              <a:spLocks noChangeArrowheads="1"/>
            </p:cNvSpPr>
            <p:nvPr/>
          </p:nvSpPr>
          <p:spPr bwMode="auto">
            <a:xfrm>
              <a:off x="3657600" y="4130675"/>
              <a:ext cx="2393950" cy="51752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pPr>
              <a:r>
                <a:rPr lang="en-US" sz="1400" b="1" dirty="0">
                  <a:latin typeface="Book Antiqua" pitchFamily="18" charset="0"/>
                </a:rPr>
                <a:t>Background Examination if required</a:t>
              </a:r>
            </a:p>
          </p:txBody>
        </p:sp>
        <p:sp>
          <p:nvSpPr>
            <p:cNvPr id="90" name="Text Box 10"/>
            <p:cNvSpPr txBox="1">
              <a:spLocks noChangeArrowheads="1"/>
            </p:cNvSpPr>
            <p:nvPr/>
          </p:nvSpPr>
          <p:spPr bwMode="auto">
            <a:xfrm>
              <a:off x="6858000" y="3124200"/>
              <a:ext cx="1828800" cy="58102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pPr>
              <a:r>
                <a:rPr lang="en-US" sz="1600" b="1" dirty="0">
                  <a:latin typeface="Book Antiqua" pitchFamily="18" charset="0"/>
                </a:rPr>
                <a:t>Conditional job offer</a:t>
              </a:r>
            </a:p>
          </p:txBody>
        </p:sp>
        <p:sp>
          <p:nvSpPr>
            <p:cNvPr id="91" name="Line 11"/>
            <p:cNvSpPr>
              <a:spLocks noChangeShapeType="1"/>
            </p:cNvSpPr>
            <p:nvPr/>
          </p:nvSpPr>
          <p:spPr bwMode="auto">
            <a:xfrm>
              <a:off x="4724400" y="1524000"/>
              <a:ext cx="0" cy="228600"/>
            </a:xfrm>
            <a:prstGeom prst="line">
              <a:avLst/>
            </a:prstGeom>
            <a:noFill/>
            <a:ln w="28575">
              <a:solidFill>
                <a:schemeClr val="tx1"/>
              </a:solidFill>
              <a:round/>
              <a:headEnd/>
              <a:tailEnd type="arrow" w="med" len="med"/>
            </a:ln>
          </p:spPr>
          <p:txBody>
            <a:bodyPr/>
            <a:lstStyle/>
            <a:p>
              <a:endParaRPr lang="en-US"/>
            </a:p>
          </p:txBody>
        </p:sp>
        <p:sp>
          <p:nvSpPr>
            <p:cNvPr id="92" name="Line 12"/>
            <p:cNvSpPr>
              <a:spLocks noChangeShapeType="1"/>
            </p:cNvSpPr>
            <p:nvPr/>
          </p:nvSpPr>
          <p:spPr bwMode="auto">
            <a:xfrm>
              <a:off x="4724400" y="2209800"/>
              <a:ext cx="0" cy="304800"/>
            </a:xfrm>
            <a:prstGeom prst="line">
              <a:avLst/>
            </a:prstGeom>
            <a:noFill/>
            <a:ln w="28575">
              <a:solidFill>
                <a:schemeClr val="tx1"/>
              </a:solidFill>
              <a:round/>
              <a:headEnd/>
              <a:tailEnd type="arrow" w="med" len="med"/>
            </a:ln>
          </p:spPr>
          <p:txBody>
            <a:bodyPr/>
            <a:lstStyle/>
            <a:p>
              <a:endParaRPr lang="en-US"/>
            </a:p>
          </p:txBody>
        </p:sp>
        <p:sp>
          <p:nvSpPr>
            <p:cNvPr id="93" name="Line 13"/>
            <p:cNvSpPr>
              <a:spLocks noChangeShapeType="1"/>
            </p:cNvSpPr>
            <p:nvPr/>
          </p:nvSpPr>
          <p:spPr bwMode="auto">
            <a:xfrm>
              <a:off x="4724400" y="2895600"/>
              <a:ext cx="0" cy="304800"/>
            </a:xfrm>
            <a:prstGeom prst="line">
              <a:avLst/>
            </a:prstGeom>
            <a:noFill/>
            <a:ln w="28575">
              <a:solidFill>
                <a:schemeClr val="tx1"/>
              </a:solidFill>
              <a:round/>
              <a:headEnd/>
              <a:tailEnd type="arrow" w="med" len="med"/>
            </a:ln>
          </p:spPr>
          <p:txBody>
            <a:bodyPr/>
            <a:lstStyle/>
            <a:p>
              <a:endParaRPr lang="en-US"/>
            </a:p>
          </p:txBody>
        </p:sp>
        <p:sp>
          <p:nvSpPr>
            <p:cNvPr id="94" name="Text Box 14"/>
            <p:cNvSpPr txBox="1">
              <a:spLocks noChangeArrowheads="1"/>
            </p:cNvSpPr>
            <p:nvPr/>
          </p:nvSpPr>
          <p:spPr bwMode="auto">
            <a:xfrm>
              <a:off x="4953000" y="1590675"/>
              <a:ext cx="990600" cy="238125"/>
            </a:xfrm>
            <a:prstGeom prst="rect">
              <a:avLst/>
            </a:prstGeom>
            <a:noFill/>
            <a:ln w="25400" algn="ctr">
              <a:noFill/>
              <a:miter lim="800000"/>
              <a:headEnd/>
              <a:tailEnd/>
            </a:ln>
          </p:spPr>
          <p:txBody>
            <a:bodyPr>
              <a:spAutoFit/>
            </a:bodyPr>
            <a:lstStyle/>
            <a:p>
              <a:pPr algn="ctr">
                <a:lnSpc>
                  <a:spcPct val="60000"/>
                </a:lnSpc>
                <a:spcBef>
                  <a:spcPct val="50000"/>
                </a:spcBef>
              </a:pPr>
              <a:r>
                <a:rPr lang="en-US" sz="1600" b="1">
                  <a:latin typeface="Book Antiqua" pitchFamily="18" charset="0"/>
                </a:rPr>
                <a:t>Passed</a:t>
              </a:r>
            </a:p>
          </p:txBody>
        </p:sp>
        <p:sp>
          <p:nvSpPr>
            <p:cNvPr id="95" name="Text Box 15"/>
            <p:cNvSpPr txBox="1">
              <a:spLocks noChangeArrowheads="1"/>
            </p:cNvSpPr>
            <p:nvPr/>
          </p:nvSpPr>
          <p:spPr bwMode="auto">
            <a:xfrm>
              <a:off x="5029200" y="2209800"/>
              <a:ext cx="990600" cy="238125"/>
            </a:xfrm>
            <a:prstGeom prst="rect">
              <a:avLst/>
            </a:prstGeom>
            <a:noFill/>
            <a:ln w="25400" algn="ctr">
              <a:noFill/>
              <a:miter lim="800000"/>
              <a:headEnd/>
              <a:tailEnd/>
            </a:ln>
          </p:spPr>
          <p:txBody>
            <a:bodyPr>
              <a:spAutoFit/>
            </a:bodyPr>
            <a:lstStyle/>
            <a:p>
              <a:pPr algn="ctr">
                <a:lnSpc>
                  <a:spcPct val="60000"/>
                </a:lnSpc>
                <a:spcBef>
                  <a:spcPct val="50000"/>
                </a:spcBef>
              </a:pPr>
              <a:r>
                <a:rPr lang="en-US" sz="1600" b="1">
                  <a:latin typeface="Book Antiqua" pitchFamily="18" charset="0"/>
                </a:rPr>
                <a:t>Passed</a:t>
              </a:r>
            </a:p>
          </p:txBody>
        </p:sp>
        <p:sp>
          <p:nvSpPr>
            <p:cNvPr id="96" name="Text Box 16"/>
            <p:cNvSpPr txBox="1">
              <a:spLocks noChangeArrowheads="1"/>
            </p:cNvSpPr>
            <p:nvPr/>
          </p:nvSpPr>
          <p:spPr bwMode="auto">
            <a:xfrm>
              <a:off x="5029200" y="2971800"/>
              <a:ext cx="990600" cy="238125"/>
            </a:xfrm>
            <a:prstGeom prst="rect">
              <a:avLst/>
            </a:prstGeom>
            <a:noFill/>
            <a:ln w="25400" algn="ctr">
              <a:noFill/>
              <a:miter lim="800000"/>
              <a:headEnd/>
              <a:tailEnd/>
            </a:ln>
          </p:spPr>
          <p:txBody>
            <a:bodyPr>
              <a:spAutoFit/>
            </a:bodyPr>
            <a:lstStyle/>
            <a:p>
              <a:pPr algn="ctr">
                <a:lnSpc>
                  <a:spcPct val="60000"/>
                </a:lnSpc>
                <a:spcBef>
                  <a:spcPct val="50000"/>
                </a:spcBef>
              </a:pPr>
              <a:r>
                <a:rPr lang="en-US" sz="1600" b="1">
                  <a:latin typeface="Book Antiqua" pitchFamily="18" charset="0"/>
                </a:rPr>
                <a:t>Passed</a:t>
              </a:r>
            </a:p>
          </p:txBody>
        </p:sp>
        <p:sp>
          <p:nvSpPr>
            <p:cNvPr id="97" name="Text Box 17"/>
            <p:cNvSpPr txBox="1">
              <a:spLocks noChangeArrowheads="1"/>
            </p:cNvSpPr>
            <p:nvPr/>
          </p:nvSpPr>
          <p:spPr bwMode="auto">
            <a:xfrm>
              <a:off x="5181600" y="4800600"/>
              <a:ext cx="990600" cy="238125"/>
            </a:xfrm>
            <a:prstGeom prst="rect">
              <a:avLst/>
            </a:prstGeom>
            <a:noFill/>
            <a:ln w="25400" algn="ctr">
              <a:noFill/>
              <a:miter lim="800000"/>
              <a:headEnd/>
              <a:tailEnd/>
            </a:ln>
          </p:spPr>
          <p:txBody>
            <a:bodyPr>
              <a:spAutoFit/>
            </a:bodyPr>
            <a:lstStyle/>
            <a:p>
              <a:pPr algn="ctr">
                <a:lnSpc>
                  <a:spcPct val="60000"/>
                </a:lnSpc>
                <a:spcBef>
                  <a:spcPct val="50000"/>
                </a:spcBef>
              </a:pPr>
              <a:r>
                <a:rPr lang="en-US" sz="1600" b="1">
                  <a:latin typeface="Book Antiqua" pitchFamily="18" charset="0"/>
                </a:rPr>
                <a:t>Passed</a:t>
              </a:r>
            </a:p>
          </p:txBody>
        </p:sp>
        <p:sp>
          <p:nvSpPr>
            <p:cNvPr id="98" name="Line 18"/>
            <p:cNvSpPr>
              <a:spLocks noChangeShapeType="1"/>
            </p:cNvSpPr>
            <p:nvPr/>
          </p:nvSpPr>
          <p:spPr bwMode="auto">
            <a:xfrm>
              <a:off x="6019800" y="3429000"/>
              <a:ext cx="838200" cy="0"/>
            </a:xfrm>
            <a:prstGeom prst="line">
              <a:avLst/>
            </a:prstGeom>
            <a:noFill/>
            <a:ln w="25400">
              <a:solidFill>
                <a:schemeClr val="tx1"/>
              </a:solidFill>
              <a:round/>
              <a:headEnd/>
              <a:tailEnd type="triangle" w="med" len="med"/>
            </a:ln>
          </p:spPr>
          <p:txBody>
            <a:bodyPr/>
            <a:lstStyle/>
            <a:p>
              <a:endParaRPr lang="en-US"/>
            </a:p>
          </p:txBody>
        </p:sp>
        <p:sp>
          <p:nvSpPr>
            <p:cNvPr id="99" name="Text Box 19"/>
            <p:cNvSpPr txBox="1">
              <a:spLocks noChangeArrowheads="1"/>
            </p:cNvSpPr>
            <p:nvPr/>
          </p:nvSpPr>
          <p:spPr bwMode="auto">
            <a:xfrm>
              <a:off x="6019800" y="3124200"/>
              <a:ext cx="914400" cy="238125"/>
            </a:xfrm>
            <a:prstGeom prst="rect">
              <a:avLst/>
            </a:prstGeom>
            <a:noFill/>
            <a:ln w="28575" algn="ctr">
              <a:noFill/>
              <a:miter lim="800000"/>
              <a:headEnd/>
              <a:tailEnd/>
            </a:ln>
          </p:spPr>
          <p:txBody>
            <a:bodyPr>
              <a:spAutoFit/>
            </a:bodyPr>
            <a:lstStyle/>
            <a:p>
              <a:pPr algn="ctr">
                <a:lnSpc>
                  <a:spcPct val="60000"/>
                </a:lnSpc>
                <a:spcBef>
                  <a:spcPct val="50000"/>
                </a:spcBef>
              </a:pPr>
              <a:r>
                <a:rPr lang="en-US" sz="1600" b="1">
                  <a:latin typeface="Book Antiqua" pitchFamily="18" charset="0"/>
                </a:rPr>
                <a:t>Passed</a:t>
              </a:r>
            </a:p>
          </p:txBody>
        </p:sp>
        <p:sp>
          <p:nvSpPr>
            <p:cNvPr id="100" name="Line 20"/>
            <p:cNvSpPr>
              <a:spLocks noChangeShapeType="1"/>
            </p:cNvSpPr>
            <p:nvPr/>
          </p:nvSpPr>
          <p:spPr bwMode="auto">
            <a:xfrm>
              <a:off x="4800600" y="4648200"/>
              <a:ext cx="0" cy="609600"/>
            </a:xfrm>
            <a:prstGeom prst="line">
              <a:avLst/>
            </a:prstGeom>
            <a:noFill/>
            <a:ln w="28575">
              <a:solidFill>
                <a:schemeClr val="tx1"/>
              </a:solidFill>
              <a:round/>
              <a:headEnd/>
              <a:tailEnd type="arrow" w="med" len="med"/>
            </a:ln>
          </p:spPr>
          <p:txBody>
            <a:bodyPr/>
            <a:lstStyle/>
            <a:p>
              <a:endParaRPr lang="en-US"/>
            </a:p>
          </p:txBody>
        </p:sp>
        <p:sp>
          <p:nvSpPr>
            <p:cNvPr id="101" name="Line 21"/>
            <p:cNvSpPr>
              <a:spLocks noChangeShapeType="1"/>
            </p:cNvSpPr>
            <p:nvPr/>
          </p:nvSpPr>
          <p:spPr bwMode="auto">
            <a:xfrm>
              <a:off x="4800600" y="5715000"/>
              <a:ext cx="0" cy="609600"/>
            </a:xfrm>
            <a:prstGeom prst="line">
              <a:avLst/>
            </a:prstGeom>
            <a:noFill/>
            <a:ln w="28575">
              <a:solidFill>
                <a:schemeClr val="tx1"/>
              </a:solidFill>
              <a:round/>
              <a:headEnd/>
              <a:tailEnd type="arrow" w="med" len="med"/>
            </a:ln>
          </p:spPr>
          <p:txBody>
            <a:bodyPr/>
            <a:lstStyle/>
            <a:p>
              <a:endParaRPr lang="en-US"/>
            </a:p>
          </p:txBody>
        </p:sp>
        <p:cxnSp>
          <p:nvCxnSpPr>
            <p:cNvPr id="102" name="AutoShape 22"/>
            <p:cNvCxnSpPr>
              <a:cxnSpLocks noChangeShapeType="1"/>
            </p:cNvCxnSpPr>
            <p:nvPr/>
          </p:nvCxnSpPr>
          <p:spPr bwMode="auto">
            <a:xfrm rot="10800000" flipV="1">
              <a:off x="6019800" y="3733800"/>
              <a:ext cx="1295400" cy="609600"/>
            </a:xfrm>
            <a:prstGeom prst="bentConnector3">
              <a:avLst>
                <a:gd name="adj1" fmla="val -1472"/>
              </a:avLst>
            </a:prstGeom>
            <a:noFill/>
            <a:ln w="28575">
              <a:solidFill>
                <a:schemeClr val="tx1"/>
              </a:solidFill>
              <a:prstDash val="dash"/>
              <a:miter lim="800000"/>
              <a:headEnd/>
              <a:tailEnd type="arrow" w="med" len="med"/>
            </a:ln>
          </p:spPr>
        </p:cxnSp>
        <p:cxnSp>
          <p:nvCxnSpPr>
            <p:cNvPr id="103" name="AutoShape 23"/>
            <p:cNvCxnSpPr>
              <a:cxnSpLocks noChangeShapeType="1"/>
              <a:stCxn id="90" idx="2"/>
              <a:endCxn id="87" idx="3"/>
            </p:cNvCxnSpPr>
            <p:nvPr/>
          </p:nvCxnSpPr>
          <p:spPr bwMode="auto">
            <a:xfrm rot="5400000">
              <a:off x="5441950" y="4206875"/>
              <a:ext cx="2832100" cy="1828800"/>
            </a:xfrm>
            <a:prstGeom prst="bentConnector2">
              <a:avLst/>
            </a:prstGeom>
            <a:noFill/>
            <a:ln w="28575">
              <a:solidFill>
                <a:schemeClr val="tx1"/>
              </a:solidFill>
              <a:prstDash val="dash"/>
              <a:miter lim="800000"/>
              <a:headEnd/>
              <a:tailEnd type="arrow" w="med" len="med"/>
            </a:ln>
          </p:spPr>
        </p:cxnSp>
        <p:cxnSp>
          <p:nvCxnSpPr>
            <p:cNvPr id="104" name="AutoShape 24"/>
            <p:cNvCxnSpPr>
              <a:cxnSpLocks noChangeShapeType="1"/>
            </p:cNvCxnSpPr>
            <p:nvPr/>
          </p:nvCxnSpPr>
          <p:spPr bwMode="auto">
            <a:xfrm rot="10800000" flipV="1">
              <a:off x="1295400" y="1295400"/>
              <a:ext cx="2438400" cy="3565525"/>
            </a:xfrm>
            <a:prstGeom prst="bentConnector2">
              <a:avLst/>
            </a:prstGeom>
            <a:noFill/>
            <a:ln w="28575">
              <a:solidFill>
                <a:schemeClr val="tx1"/>
              </a:solidFill>
              <a:miter lim="800000"/>
              <a:headEnd/>
              <a:tailEnd type="arrow" w="med" len="med"/>
            </a:ln>
          </p:spPr>
        </p:cxnSp>
        <p:cxnSp>
          <p:nvCxnSpPr>
            <p:cNvPr id="105" name="AutoShape 25"/>
            <p:cNvCxnSpPr>
              <a:cxnSpLocks noChangeShapeType="1"/>
            </p:cNvCxnSpPr>
            <p:nvPr/>
          </p:nvCxnSpPr>
          <p:spPr bwMode="auto">
            <a:xfrm rot="5400000">
              <a:off x="1257300" y="2400300"/>
              <a:ext cx="2895600" cy="2057400"/>
            </a:xfrm>
            <a:prstGeom prst="bentConnector3">
              <a:avLst>
                <a:gd name="adj1" fmla="val -662"/>
              </a:avLst>
            </a:prstGeom>
            <a:noFill/>
            <a:ln w="28575">
              <a:solidFill>
                <a:schemeClr val="tx1"/>
              </a:solidFill>
              <a:miter lim="800000"/>
              <a:headEnd/>
              <a:tailEnd type="arrow" w="med" len="med"/>
            </a:ln>
          </p:spPr>
        </p:cxnSp>
        <p:cxnSp>
          <p:nvCxnSpPr>
            <p:cNvPr id="106" name="AutoShape 26"/>
            <p:cNvCxnSpPr>
              <a:cxnSpLocks noChangeShapeType="1"/>
              <a:endCxn id="88" idx="0"/>
            </p:cNvCxnSpPr>
            <p:nvPr/>
          </p:nvCxnSpPr>
          <p:spPr bwMode="auto">
            <a:xfrm rot="5400000">
              <a:off x="1790700" y="2933700"/>
              <a:ext cx="2133600" cy="1752600"/>
            </a:xfrm>
            <a:prstGeom prst="bentConnector3">
              <a:avLst>
                <a:gd name="adj1" fmla="val -79"/>
              </a:avLst>
            </a:prstGeom>
            <a:noFill/>
            <a:ln w="28575">
              <a:solidFill>
                <a:schemeClr val="tx1"/>
              </a:solidFill>
              <a:miter lim="800000"/>
              <a:headEnd/>
              <a:tailEnd type="arrow" w="med" len="med"/>
            </a:ln>
          </p:spPr>
        </p:cxnSp>
        <p:cxnSp>
          <p:nvCxnSpPr>
            <p:cNvPr id="107" name="AutoShape 27"/>
            <p:cNvCxnSpPr>
              <a:cxnSpLocks noChangeShapeType="1"/>
            </p:cNvCxnSpPr>
            <p:nvPr/>
          </p:nvCxnSpPr>
          <p:spPr bwMode="auto">
            <a:xfrm rot="5400000">
              <a:off x="2209800" y="3429000"/>
              <a:ext cx="1447800" cy="1447800"/>
            </a:xfrm>
            <a:prstGeom prst="bentConnector3">
              <a:avLst>
                <a:gd name="adj1" fmla="val -2634"/>
              </a:avLst>
            </a:prstGeom>
            <a:noFill/>
            <a:ln w="28575">
              <a:solidFill>
                <a:schemeClr val="tx1"/>
              </a:solidFill>
              <a:miter lim="800000"/>
              <a:headEnd/>
              <a:tailEnd type="arrow" w="med" len="med"/>
            </a:ln>
          </p:spPr>
        </p:cxnSp>
        <p:cxnSp>
          <p:nvCxnSpPr>
            <p:cNvPr id="108" name="AutoShape 28"/>
            <p:cNvCxnSpPr>
              <a:cxnSpLocks noChangeShapeType="1"/>
              <a:stCxn id="89" idx="1"/>
            </p:cNvCxnSpPr>
            <p:nvPr/>
          </p:nvCxnSpPr>
          <p:spPr bwMode="auto">
            <a:xfrm rot="10800000" flipV="1">
              <a:off x="2438400" y="4389438"/>
              <a:ext cx="1219200" cy="487363"/>
            </a:xfrm>
            <a:prstGeom prst="bentConnector3">
              <a:avLst>
                <a:gd name="adj1" fmla="val 100000"/>
              </a:avLst>
            </a:prstGeom>
            <a:noFill/>
            <a:ln w="28575">
              <a:solidFill>
                <a:schemeClr val="tx1"/>
              </a:solidFill>
              <a:miter lim="800000"/>
              <a:headEnd/>
              <a:tailEnd type="arrow" w="med" len="med"/>
            </a:ln>
          </p:spPr>
        </p:cxnSp>
        <p:cxnSp>
          <p:nvCxnSpPr>
            <p:cNvPr id="109" name="AutoShape 29"/>
            <p:cNvCxnSpPr>
              <a:cxnSpLocks noChangeShapeType="1"/>
              <a:stCxn id="84" idx="1"/>
              <a:endCxn id="88" idx="2"/>
            </p:cNvCxnSpPr>
            <p:nvPr/>
          </p:nvCxnSpPr>
          <p:spPr bwMode="auto">
            <a:xfrm rot="10800000">
              <a:off x="1981200" y="5213350"/>
              <a:ext cx="1676400" cy="273050"/>
            </a:xfrm>
            <a:prstGeom prst="bentConnector2">
              <a:avLst/>
            </a:prstGeom>
            <a:noFill/>
            <a:ln w="28575">
              <a:solidFill>
                <a:schemeClr val="tx1"/>
              </a:solidFill>
              <a:miter lim="800000"/>
              <a:headEnd/>
              <a:tailEnd type="arrow" w="med" len="med"/>
            </a:ln>
          </p:spPr>
        </p:cxnSp>
        <p:sp>
          <p:nvSpPr>
            <p:cNvPr id="110" name="Text Box 30"/>
            <p:cNvSpPr txBox="1">
              <a:spLocks noChangeArrowheads="1"/>
            </p:cNvSpPr>
            <p:nvPr/>
          </p:nvSpPr>
          <p:spPr bwMode="auto">
            <a:xfrm>
              <a:off x="5105400" y="5715000"/>
              <a:ext cx="1524000" cy="639763"/>
            </a:xfrm>
            <a:prstGeom prst="rect">
              <a:avLst/>
            </a:prstGeom>
            <a:noFill/>
            <a:ln w="25400" algn="ctr">
              <a:noFill/>
              <a:miter lim="800000"/>
              <a:headEnd/>
              <a:tailEnd/>
            </a:ln>
          </p:spPr>
          <p:txBody>
            <a:bodyPr>
              <a:spAutoFit/>
            </a:bodyPr>
            <a:lstStyle/>
            <a:p>
              <a:pPr>
                <a:spcBef>
                  <a:spcPct val="50000"/>
                </a:spcBef>
              </a:pPr>
              <a:r>
                <a:rPr lang="en-US" sz="1200" b="1">
                  <a:latin typeface="Book Antiqua" pitchFamily="18" charset="0"/>
                </a:rPr>
                <a:t>Able to perform essential elements of job</a:t>
              </a:r>
            </a:p>
          </p:txBody>
        </p:sp>
        <p:sp>
          <p:nvSpPr>
            <p:cNvPr id="111" name="Text Box 31"/>
            <p:cNvSpPr txBox="1">
              <a:spLocks noChangeArrowheads="1"/>
            </p:cNvSpPr>
            <p:nvPr/>
          </p:nvSpPr>
          <p:spPr bwMode="auto">
            <a:xfrm>
              <a:off x="990600" y="1311275"/>
              <a:ext cx="3048000" cy="517525"/>
            </a:xfrm>
            <a:prstGeom prst="rect">
              <a:avLst/>
            </a:prstGeom>
            <a:noFill/>
            <a:ln w="25400" algn="ctr">
              <a:noFill/>
              <a:miter lim="800000"/>
              <a:headEnd/>
              <a:tailEnd/>
            </a:ln>
          </p:spPr>
          <p:txBody>
            <a:bodyPr>
              <a:spAutoFit/>
            </a:bodyPr>
            <a:lstStyle/>
            <a:p>
              <a:pPr algn="ctr">
                <a:spcBef>
                  <a:spcPct val="50000"/>
                </a:spcBef>
              </a:pPr>
              <a:r>
                <a:rPr lang="en-US" sz="1400" b="1" dirty="0">
                  <a:latin typeface="Book Antiqua" pitchFamily="18" charset="0"/>
                </a:rPr>
                <a:t>Fail to meet minimum qualification</a:t>
              </a:r>
            </a:p>
          </p:txBody>
        </p:sp>
        <p:sp>
          <p:nvSpPr>
            <p:cNvPr id="112" name="Text Box 32"/>
            <p:cNvSpPr txBox="1">
              <a:spLocks noChangeArrowheads="1"/>
            </p:cNvSpPr>
            <p:nvPr/>
          </p:nvSpPr>
          <p:spPr bwMode="auto">
            <a:xfrm>
              <a:off x="1524000" y="1951037"/>
              <a:ext cx="2362200" cy="639763"/>
            </a:xfrm>
            <a:prstGeom prst="rect">
              <a:avLst/>
            </a:prstGeom>
            <a:noFill/>
            <a:ln w="25400" algn="ctr">
              <a:noFill/>
              <a:miter lim="800000"/>
              <a:headEnd/>
              <a:tailEnd/>
            </a:ln>
          </p:spPr>
          <p:txBody>
            <a:bodyPr>
              <a:spAutoFit/>
            </a:bodyPr>
            <a:lstStyle/>
            <a:p>
              <a:pPr algn="ctr">
                <a:spcBef>
                  <a:spcPct val="50000"/>
                </a:spcBef>
              </a:pPr>
              <a:r>
                <a:rPr lang="en-US" sz="1200" b="1" dirty="0">
                  <a:latin typeface="Book Antiqua" pitchFamily="18" charset="0"/>
                </a:rPr>
                <a:t>Failed to complete job application or failed job specification</a:t>
              </a:r>
            </a:p>
          </p:txBody>
        </p:sp>
        <p:sp>
          <p:nvSpPr>
            <p:cNvPr id="113" name="Text Box 33"/>
            <p:cNvSpPr txBox="1">
              <a:spLocks noChangeArrowheads="1"/>
            </p:cNvSpPr>
            <p:nvPr/>
          </p:nvSpPr>
          <p:spPr bwMode="auto">
            <a:xfrm>
              <a:off x="1828800" y="2743200"/>
              <a:ext cx="2057400" cy="304800"/>
            </a:xfrm>
            <a:prstGeom prst="rect">
              <a:avLst/>
            </a:prstGeom>
            <a:noFill/>
            <a:ln w="25400" algn="ctr">
              <a:noFill/>
              <a:miter lim="800000"/>
              <a:headEnd/>
              <a:tailEnd/>
            </a:ln>
          </p:spPr>
          <p:txBody>
            <a:bodyPr>
              <a:spAutoFit/>
            </a:bodyPr>
            <a:lstStyle/>
            <a:p>
              <a:pPr algn="ctr">
                <a:spcBef>
                  <a:spcPct val="50000"/>
                </a:spcBef>
              </a:pPr>
              <a:r>
                <a:rPr lang="en-US" sz="1400" b="1">
                  <a:latin typeface="Book Antiqua" pitchFamily="18" charset="0"/>
                </a:rPr>
                <a:t>Failed Test</a:t>
              </a:r>
            </a:p>
          </p:txBody>
        </p:sp>
        <p:sp>
          <p:nvSpPr>
            <p:cNvPr id="114" name="Text Box 34"/>
            <p:cNvSpPr txBox="1">
              <a:spLocks noChangeArrowheads="1"/>
            </p:cNvSpPr>
            <p:nvPr/>
          </p:nvSpPr>
          <p:spPr bwMode="auto">
            <a:xfrm>
              <a:off x="2133600" y="3575050"/>
              <a:ext cx="2209800" cy="539750"/>
            </a:xfrm>
            <a:prstGeom prst="rect">
              <a:avLst/>
            </a:prstGeom>
            <a:noFill/>
            <a:ln w="25400" algn="ctr">
              <a:noFill/>
              <a:miter lim="800000"/>
              <a:headEnd/>
              <a:tailEnd/>
            </a:ln>
          </p:spPr>
          <p:txBody>
            <a:bodyPr>
              <a:spAutoFit/>
            </a:bodyPr>
            <a:lstStyle/>
            <a:p>
              <a:pPr algn="ctr">
                <a:lnSpc>
                  <a:spcPct val="70000"/>
                </a:lnSpc>
                <a:spcBef>
                  <a:spcPct val="50000"/>
                </a:spcBef>
              </a:pPr>
              <a:r>
                <a:rPr lang="en-US" sz="1400" b="1">
                  <a:latin typeface="Book Antiqua" pitchFamily="18" charset="0"/>
                </a:rPr>
                <a:t>Failed to impress interviewer and / meet job expectations</a:t>
              </a:r>
            </a:p>
          </p:txBody>
        </p:sp>
        <p:sp>
          <p:nvSpPr>
            <p:cNvPr id="115" name="Text Box 35"/>
            <p:cNvSpPr txBox="1">
              <a:spLocks noChangeArrowheads="1"/>
            </p:cNvSpPr>
            <p:nvPr/>
          </p:nvSpPr>
          <p:spPr bwMode="auto">
            <a:xfrm>
              <a:off x="2286000" y="4413250"/>
              <a:ext cx="1447800" cy="390525"/>
            </a:xfrm>
            <a:prstGeom prst="rect">
              <a:avLst/>
            </a:prstGeom>
            <a:noFill/>
            <a:ln w="25400" algn="ctr">
              <a:noFill/>
              <a:miter lim="800000"/>
              <a:headEnd/>
              <a:tailEnd/>
            </a:ln>
          </p:spPr>
          <p:txBody>
            <a:bodyPr>
              <a:spAutoFit/>
            </a:bodyPr>
            <a:lstStyle/>
            <a:p>
              <a:pPr algn="ctr">
                <a:lnSpc>
                  <a:spcPct val="70000"/>
                </a:lnSpc>
                <a:spcBef>
                  <a:spcPct val="50000"/>
                </a:spcBef>
              </a:pPr>
              <a:r>
                <a:rPr lang="en-US" sz="1400" b="1">
                  <a:latin typeface="Book Antiqua" pitchFamily="18" charset="0"/>
                </a:rPr>
                <a:t>Problem encountered</a:t>
              </a:r>
            </a:p>
          </p:txBody>
        </p:sp>
        <p:sp>
          <p:nvSpPr>
            <p:cNvPr id="116" name="Text Box 36"/>
            <p:cNvSpPr txBox="1">
              <a:spLocks noChangeArrowheads="1"/>
            </p:cNvSpPr>
            <p:nvPr/>
          </p:nvSpPr>
          <p:spPr bwMode="auto">
            <a:xfrm>
              <a:off x="1752600" y="5486400"/>
              <a:ext cx="1905000" cy="517525"/>
            </a:xfrm>
            <a:prstGeom prst="rect">
              <a:avLst/>
            </a:prstGeom>
            <a:noFill/>
            <a:ln w="25400" algn="ctr">
              <a:noFill/>
              <a:miter lim="800000"/>
              <a:headEnd/>
              <a:tailEnd/>
            </a:ln>
          </p:spPr>
          <p:txBody>
            <a:bodyPr>
              <a:spAutoFit/>
            </a:bodyPr>
            <a:lstStyle/>
            <a:p>
              <a:pPr algn="ctr">
                <a:spcBef>
                  <a:spcPct val="50000"/>
                </a:spcBef>
              </a:pPr>
              <a:r>
                <a:rPr lang="en-US" sz="1400" b="1">
                  <a:latin typeface="Book Antiqua" pitchFamily="18" charset="0"/>
                </a:rPr>
                <a:t>Unfit to do essential elements of job</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5"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6"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7" name="Rectangle 6"/>
          <p:cNvSpPr>
            <a:spLocks noChangeArrowheads="1"/>
          </p:cNvSpPr>
          <p:nvPr/>
        </p:nvSpPr>
        <p:spPr bwMode="auto">
          <a:xfrm>
            <a:off x="0" y="0"/>
            <a:ext cx="9144000" cy="8382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3600" b="1" dirty="0" smtClean="0">
                <a:latin typeface="Rockwell" pitchFamily="18" charset="0"/>
              </a:rPr>
              <a:t>SELECTION METHODS</a:t>
            </a:r>
          </a:p>
        </p:txBody>
      </p:sp>
      <p:graphicFrame>
        <p:nvGraphicFramePr>
          <p:cNvPr id="8" name="Diagram 7"/>
          <p:cNvGraphicFramePr/>
          <p:nvPr/>
        </p:nvGraphicFramePr>
        <p:xfrm>
          <a:off x="1524000" y="2260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1219200" y="1066800"/>
            <a:ext cx="5867400" cy="954107"/>
          </a:xfrm>
          <a:prstGeom prst="rect">
            <a:avLst/>
          </a:prstGeom>
        </p:spPr>
        <p:txBody>
          <a:bodyPr wrap="square">
            <a:spAutoFit/>
          </a:bodyPr>
          <a:lstStyle/>
          <a:p>
            <a:pPr>
              <a:spcBef>
                <a:spcPct val="40000"/>
              </a:spcBef>
              <a:spcAft>
                <a:spcPct val="30000"/>
              </a:spcAft>
            </a:pPr>
            <a:r>
              <a:rPr lang="en-US" sz="2800" dirty="0" smtClean="0">
                <a:latin typeface="Book Antiqua" pitchFamily="18" charset="0"/>
              </a:rPr>
              <a:t>The Three most Common Methods used are: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5"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6"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7" name="Rectangle 6"/>
          <p:cNvSpPr>
            <a:spLocks noChangeArrowheads="1"/>
          </p:cNvSpPr>
          <p:nvPr/>
        </p:nvSpPr>
        <p:spPr bwMode="auto">
          <a:xfrm>
            <a:off x="0" y="0"/>
            <a:ext cx="9144000" cy="6096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2800" b="1" dirty="0" smtClean="0">
                <a:latin typeface="Rockwell" pitchFamily="18" charset="0"/>
              </a:rPr>
              <a:t>SELECTION METHODS Cont . . .</a:t>
            </a:r>
          </a:p>
        </p:txBody>
      </p:sp>
      <p:sp>
        <p:nvSpPr>
          <p:cNvPr id="8" name="Rectangle 7"/>
          <p:cNvSpPr/>
          <p:nvPr/>
        </p:nvSpPr>
        <p:spPr>
          <a:xfrm>
            <a:off x="1143000" y="967740"/>
            <a:ext cx="3733800" cy="17754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smtClean="0">
              <a:latin typeface="Book Antiqua" pitchFamily="18" charset="0"/>
            </a:endParaRPr>
          </a:p>
          <a:p>
            <a:pPr algn="ctr"/>
            <a:r>
              <a:rPr lang="en-US" dirty="0" smtClean="0">
                <a:latin typeface="Book Antiqua" pitchFamily="18" charset="0"/>
              </a:rPr>
              <a:t>Tests measure knowledge, skill, and ability, as well as other characteristics, such as personality traits.</a:t>
            </a:r>
            <a:endParaRPr lang="en-US" sz="2000" dirty="0">
              <a:latin typeface="Book Antiqua" pitchFamily="18" charset="0"/>
            </a:endParaRPr>
          </a:p>
        </p:txBody>
      </p:sp>
      <p:sp>
        <p:nvSpPr>
          <p:cNvPr id="10" name="Rounded Rectangle 9"/>
          <p:cNvSpPr/>
          <p:nvPr/>
        </p:nvSpPr>
        <p:spPr>
          <a:xfrm>
            <a:off x="1752600" y="685800"/>
            <a:ext cx="2514600" cy="6096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latin typeface="Book Antiqua" pitchFamily="18" charset="0"/>
              </a:rPr>
              <a:t>1. TESTING</a:t>
            </a:r>
            <a:endParaRPr lang="en-US" b="1" dirty="0">
              <a:latin typeface="Book Antiqua" pitchFamily="18" charset="0"/>
            </a:endParaRPr>
          </a:p>
        </p:txBody>
      </p:sp>
      <p:sp>
        <p:nvSpPr>
          <p:cNvPr id="22" name="AutoShape 8"/>
          <p:cNvSpPr>
            <a:spLocks noChangeArrowheads="1"/>
          </p:cNvSpPr>
          <p:nvPr/>
        </p:nvSpPr>
        <p:spPr bwMode="auto">
          <a:xfrm>
            <a:off x="533400" y="3178175"/>
            <a:ext cx="8305800" cy="1012825"/>
          </a:xfrm>
          <a:prstGeom prst="cube">
            <a:avLst>
              <a:gd name="adj" fmla="val 10838"/>
            </a:avLst>
          </a:prstGeom>
          <a:ln>
            <a:headEnd/>
            <a:tailEnd/>
          </a:ln>
        </p:spPr>
        <p:style>
          <a:lnRef idx="2">
            <a:schemeClr val="dk1"/>
          </a:lnRef>
          <a:fillRef idx="1">
            <a:schemeClr val="lt1"/>
          </a:fillRef>
          <a:effectRef idx="0">
            <a:schemeClr val="dk1"/>
          </a:effectRef>
          <a:fontRef idx="minor">
            <a:schemeClr val="dk1"/>
          </a:fontRef>
        </p:style>
        <p:txBody>
          <a:bodyPr wrap="none" lIns="90488" tIns="44450" rIns="90488" bIns="44450" anchor="ctr"/>
          <a:lstStyle/>
          <a:p>
            <a:pPr algn="ctr"/>
            <a:r>
              <a:rPr lang="en-US" sz="2800" b="1" dirty="0" smtClean="0">
                <a:latin typeface="Book Antiqua" pitchFamily="18" charset="0"/>
              </a:rPr>
              <a:t>TESTING TYPES</a:t>
            </a:r>
          </a:p>
        </p:txBody>
      </p:sp>
      <p:sp>
        <p:nvSpPr>
          <p:cNvPr id="23" name="AutoShape 10"/>
          <p:cNvSpPr>
            <a:spLocks noChangeArrowheads="1"/>
          </p:cNvSpPr>
          <p:nvPr/>
        </p:nvSpPr>
        <p:spPr bwMode="auto">
          <a:xfrm rot="16200000" flipH="1">
            <a:off x="723900" y="4610101"/>
            <a:ext cx="685800" cy="304799"/>
          </a:xfrm>
          <a:prstGeom prst="rightArrow">
            <a:avLst>
              <a:gd name="adj1" fmla="val 50000"/>
              <a:gd name="adj2" fmla="val 50005"/>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a:p>
        </p:txBody>
      </p:sp>
      <p:sp>
        <p:nvSpPr>
          <p:cNvPr id="24" name="Rectangle 23"/>
          <p:cNvSpPr/>
          <p:nvPr/>
        </p:nvSpPr>
        <p:spPr>
          <a:xfrm>
            <a:off x="457200" y="5486400"/>
            <a:ext cx="1371600" cy="762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latin typeface="Book Antiqua" pitchFamily="18" charset="0"/>
              </a:rPr>
              <a:t>Cognitive Ability Test</a:t>
            </a:r>
            <a:endParaRPr lang="en-US" sz="1600" b="1" dirty="0">
              <a:latin typeface="Book Antiqua" pitchFamily="18" charset="0"/>
            </a:endParaRPr>
          </a:p>
        </p:txBody>
      </p:sp>
      <p:sp>
        <p:nvSpPr>
          <p:cNvPr id="25" name="Rectangle 24"/>
          <p:cNvSpPr/>
          <p:nvPr/>
        </p:nvSpPr>
        <p:spPr>
          <a:xfrm>
            <a:off x="4800600" y="5486400"/>
            <a:ext cx="1371600" cy="762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latin typeface="Book Antiqua" pitchFamily="18" charset="0"/>
              </a:rPr>
              <a:t>Integrity Test</a:t>
            </a:r>
            <a:endParaRPr lang="en-US" b="1" dirty="0">
              <a:latin typeface="Book Antiqua" pitchFamily="18" charset="0"/>
            </a:endParaRPr>
          </a:p>
        </p:txBody>
      </p:sp>
      <p:sp>
        <p:nvSpPr>
          <p:cNvPr id="26" name="Rectangle 25"/>
          <p:cNvSpPr/>
          <p:nvPr/>
        </p:nvSpPr>
        <p:spPr>
          <a:xfrm>
            <a:off x="1905000" y="5486400"/>
            <a:ext cx="1371600" cy="762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latin typeface="Book Antiqua" pitchFamily="18" charset="0"/>
              </a:rPr>
              <a:t>Personality Test</a:t>
            </a:r>
            <a:endParaRPr lang="en-US" b="1" dirty="0">
              <a:latin typeface="Book Antiqua" pitchFamily="18" charset="0"/>
            </a:endParaRPr>
          </a:p>
        </p:txBody>
      </p:sp>
      <p:sp>
        <p:nvSpPr>
          <p:cNvPr id="27" name="Rectangle 26"/>
          <p:cNvSpPr/>
          <p:nvPr/>
        </p:nvSpPr>
        <p:spPr>
          <a:xfrm>
            <a:off x="6248400" y="5486400"/>
            <a:ext cx="1371600" cy="762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latin typeface="Book Antiqua" pitchFamily="18" charset="0"/>
              </a:rPr>
              <a:t>Drug Test</a:t>
            </a:r>
            <a:endParaRPr lang="en-US" b="1" dirty="0">
              <a:latin typeface="Book Antiqua" pitchFamily="18" charset="0"/>
            </a:endParaRPr>
          </a:p>
        </p:txBody>
      </p:sp>
      <p:sp>
        <p:nvSpPr>
          <p:cNvPr id="28" name="Rectangle 27"/>
          <p:cNvSpPr/>
          <p:nvPr/>
        </p:nvSpPr>
        <p:spPr>
          <a:xfrm>
            <a:off x="3352800" y="5486400"/>
            <a:ext cx="1371600" cy="762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latin typeface="Book Antiqua" pitchFamily="18" charset="0"/>
              </a:rPr>
              <a:t>Physical Ability Test</a:t>
            </a:r>
            <a:endParaRPr lang="en-US" sz="1600" b="1" dirty="0">
              <a:latin typeface="Book Antiqua" pitchFamily="18" charset="0"/>
            </a:endParaRPr>
          </a:p>
        </p:txBody>
      </p:sp>
      <p:sp>
        <p:nvSpPr>
          <p:cNvPr id="29" name="AutoShape 10"/>
          <p:cNvSpPr>
            <a:spLocks noChangeArrowheads="1"/>
          </p:cNvSpPr>
          <p:nvPr/>
        </p:nvSpPr>
        <p:spPr bwMode="auto">
          <a:xfrm rot="16200000" flipH="1">
            <a:off x="2247900" y="4610101"/>
            <a:ext cx="685800" cy="304799"/>
          </a:xfrm>
          <a:prstGeom prst="rightArrow">
            <a:avLst>
              <a:gd name="adj1" fmla="val 50000"/>
              <a:gd name="adj2" fmla="val 50005"/>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endParaRPr lang="en-US"/>
          </a:p>
        </p:txBody>
      </p:sp>
      <p:sp>
        <p:nvSpPr>
          <p:cNvPr id="30" name="AutoShape 10"/>
          <p:cNvSpPr>
            <a:spLocks noChangeArrowheads="1"/>
          </p:cNvSpPr>
          <p:nvPr/>
        </p:nvSpPr>
        <p:spPr bwMode="auto">
          <a:xfrm rot="16200000" flipH="1">
            <a:off x="3695700" y="4610101"/>
            <a:ext cx="685800" cy="304799"/>
          </a:xfrm>
          <a:prstGeom prst="rightArrow">
            <a:avLst>
              <a:gd name="adj1" fmla="val 50000"/>
              <a:gd name="adj2" fmla="val 50005"/>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endParaRPr lang="en-US"/>
          </a:p>
        </p:txBody>
      </p:sp>
      <p:sp>
        <p:nvSpPr>
          <p:cNvPr id="31" name="AutoShape 10"/>
          <p:cNvSpPr>
            <a:spLocks noChangeArrowheads="1"/>
          </p:cNvSpPr>
          <p:nvPr/>
        </p:nvSpPr>
        <p:spPr bwMode="auto">
          <a:xfrm rot="16200000" flipH="1">
            <a:off x="5067300" y="4610101"/>
            <a:ext cx="685800" cy="304799"/>
          </a:xfrm>
          <a:prstGeom prst="rightArrow">
            <a:avLst>
              <a:gd name="adj1" fmla="val 50000"/>
              <a:gd name="adj2" fmla="val 50005"/>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32" name="AutoShape 10"/>
          <p:cNvSpPr>
            <a:spLocks noChangeArrowheads="1"/>
          </p:cNvSpPr>
          <p:nvPr/>
        </p:nvSpPr>
        <p:spPr bwMode="auto">
          <a:xfrm rot="16200000" flipH="1">
            <a:off x="6515100" y="4610101"/>
            <a:ext cx="685800" cy="304799"/>
          </a:xfrm>
          <a:prstGeom prst="rightArrow">
            <a:avLst>
              <a:gd name="adj1" fmla="val 50000"/>
              <a:gd name="adj2" fmla="val 50005"/>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en-US"/>
          </a:p>
        </p:txBody>
      </p:sp>
      <p:sp>
        <p:nvSpPr>
          <p:cNvPr id="33" name="AutoShape 10"/>
          <p:cNvSpPr>
            <a:spLocks noChangeArrowheads="1"/>
          </p:cNvSpPr>
          <p:nvPr/>
        </p:nvSpPr>
        <p:spPr bwMode="auto">
          <a:xfrm rot="16200000" flipH="1">
            <a:off x="7962900" y="4610101"/>
            <a:ext cx="685800" cy="304799"/>
          </a:xfrm>
          <a:prstGeom prst="rightArrow">
            <a:avLst>
              <a:gd name="adj1" fmla="val 50000"/>
              <a:gd name="adj2" fmla="val 50005"/>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en-US"/>
          </a:p>
        </p:txBody>
      </p:sp>
      <p:sp>
        <p:nvSpPr>
          <p:cNvPr id="34" name="Rectangle 33"/>
          <p:cNvSpPr/>
          <p:nvPr/>
        </p:nvSpPr>
        <p:spPr>
          <a:xfrm>
            <a:off x="7696200" y="5486400"/>
            <a:ext cx="1371600" cy="762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latin typeface="Book Antiqua" pitchFamily="18" charset="0"/>
              </a:rPr>
              <a:t>Work Sample Testing</a:t>
            </a:r>
            <a:endParaRPr lang="en-US" sz="1600" b="1" dirty="0">
              <a:latin typeface="Book Antiqua" pitchFamily="18" charset="0"/>
            </a:endParaRPr>
          </a:p>
        </p:txBody>
      </p:sp>
      <p:pic>
        <p:nvPicPr>
          <p:cNvPr id="18436" name="Picture 4" descr="http://www.taospaint.com/WoodysBlog09/Kid_testing.jpg"/>
          <p:cNvPicPr>
            <a:picLocks noChangeAspect="1" noChangeArrowheads="1"/>
          </p:cNvPicPr>
          <p:nvPr/>
        </p:nvPicPr>
        <p:blipFill>
          <a:blip r:embed="rId2" cstate="print"/>
          <a:srcRect/>
          <a:stretch>
            <a:fillRect/>
          </a:stretch>
        </p:blipFill>
        <p:spPr bwMode="auto">
          <a:xfrm>
            <a:off x="5943600" y="1066800"/>
            <a:ext cx="1556657" cy="1676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p:cNvCxnSpPr/>
          <p:nvPr/>
        </p:nvCxnSpPr>
        <p:spPr>
          <a:xfrm rot="5400000">
            <a:off x="7392194" y="5790406"/>
            <a:ext cx="762000" cy="1588"/>
          </a:xfrm>
          <a:prstGeom prst="line">
            <a:avLst/>
          </a:prstGeom>
        </p:spPr>
        <p:style>
          <a:lnRef idx="3">
            <a:schemeClr val="dk1"/>
          </a:lnRef>
          <a:fillRef idx="0">
            <a:schemeClr val="dk1"/>
          </a:fillRef>
          <a:effectRef idx="2">
            <a:schemeClr val="dk1"/>
          </a:effectRef>
          <a:fontRef idx="minor">
            <a:schemeClr val="tx1"/>
          </a:fontRef>
        </p:style>
      </p:cxnSp>
      <p:cxnSp>
        <p:nvCxnSpPr>
          <p:cNvPr id="46" name="Straight Arrow Connector 45"/>
          <p:cNvCxnSpPr/>
          <p:nvPr/>
        </p:nvCxnSpPr>
        <p:spPr>
          <a:xfrm rot="5400000">
            <a:off x="4344194" y="4799806"/>
            <a:ext cx="7620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5"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6"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21" name="Rectangle 7"/>
          <p:cNvSpPr>
            <a:spLocks noChangeArrowheads="1"/>
          </p:cNvSpPr>
          <p:nvPr/>
        </p:nvSpPr>
        <p:spPr bwMode="auto">
          <a:xfrm>
            <a:off x="0" y="0"/>
            <a:ext cx="9144000" cy="12954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3200" b="1" dirty="0" smtClean="0">
                <a:latin typeface="Rockwell" pitchFamily="18" charset="0"/>
              </a:rPr>
              <a:t>HUMAN RESOURCE</a:t>
            </a:r>
          </a:p>
          <a:p>
            <a:pPr algn="ctr"/>
            <a:r>
              <a:rPr lang="en-US" sz="3200" b="1" dirty="0" smtClean="0">
                <a:latin typeface="Rockwell" pitchFamily="18" charset="0"/>
              </a:rPr>
              <a:t>MANAGEMENT</a:t>
            </a:r>
            <a:endParaRPr lang="en-US" sz="3200" b="1" dirty="0">
              <a:latin typeface="Rockwell" pitchFamily="18" charset="0"/>
            </a:endParaRPr>
          </a:p>
        </p:txBody>
      </p:sp>
      <p:sp>
        <p:nvSpPr>
          <p:cNvPr id="28" name="Line 13"/>
          <p:cNvSpPr>
            <a:spLocks noChangeShapeType="1"/>
          </p:cNvSpPr>
          <p:nvPr/>
        </p:nvSpPr>
        <p:spPr bwMode="auto">
          <a:xfrm>
            <a:off x="4724400" y="2133600"/>
            <a:ext cx="0" cy="4572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29" name="Line 14"/>
          <p:cNvSpPr>
            <a:spLocks noChangeShapeType="1"/>
          </p:cNvSpPr>
          <p:nvPr/>
        </p:nvSpPr>
        <p:spPr bwMode="auto">
          <a:xfrm>
            <a:off x="4724400" y="3276600"/>
            <a:ext cx="0" cy="38100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31" name="Line 16"/>
          <p:cNvSpPr>
            <a:spLocks noChangeShapeType="1"/>
          </p:cNvSpPr>
          <p:nvPr/>
        </p:nvSpPr>
        <p:spPr bwMode="auto">
          <a:xfrm>
            <a:off x="2895600" y="5181600"/>
            <a:ext cx="3581400" cy="0"/>
          </a:xfrm>
          <a:prstGeom prst="line">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txBody>
          <a:bodyPr/>
          <a:lstStyle/>
          <a:p>
            <a:endParaRPr lang="en-US"/>
          </a:p>
        </p:txBody>
      </p:sp>
      <p:sp>
        <p:nvSpPr>
          <p:cNvPr id="38" name="Horizontal Scroll 37"/>
          <p:cNvSpPr/>
          <p:nvPr/>
        </p:nvSpPr>
        <p:spPr>
          <a:xfrm>
            <a:off x="3048000" y="1371600"/>
            <a:ext cx="3352800" cy="914400"/>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latin typeface="Book Antiqua" pitchFamily="18" charset="0"/>
              </a:rPr>
              <a:t>BUSINESS OBJECTIVES</a:t>
            </a:r>
          </a:p>
        </p:txBody>
      </p:sp>
      <p:sp>
        <p:nvSpPr>
          <p:cNvPr id="39" name="Horizontal Scroll 38"/>
          <p:cNvSpPr/>
          <p:nvPr/>
        </p:nvSpPr>
        <p:spPr>
          <a:xfrm>
            <a:off x="3048000" y="5715000"/>
            <a:ext cx="3352800" cy="914400"/>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latin typeface="Book Antiqua" pitchFamily="18" charset="0"/>
              </a:rPr>
              <a:t>RECRUITMENT</a:t>
            </a:r>
            <a:endParaRPr lang="en-US" sz="2400" b="1" dirty="0">
              <a:latin typeface="Book Antiqua" pitchFamily="18" charset="0"/>
            </a:endParaRPr>
          </a:p>
        </p:txBody>
      </p:sp>
      <p:sp>
        <p:nvSpPr>
          <p:cNvPr id="40" name="Snip Same Side Corner Rectangle 39"/>
          <p:cNvSpPr/>
          <p:nvPr/>
        </p:nvSpPr>
        <p:spPr>
          <a:xfrm>
            <a:off x="3429000" y="2590800"/>
            <a:ext cx="2667000" cy="762000"/>
          </a:xfrm>
          <a:prstGeom prst="snip2Same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b="1" dirty="0" smtClean="0">
                <a:latin typeface="Book Antiqua" pitchFamily="18" charset="0"/>
              </a:rPr>
              <a:t>HR PLANNING </a:t>
            </a:r>
            <a:endParaRPr lang="en-US" b="1" dirty="0" smtClean="0">
              <a:latin typeface="Book Antiqua" pitchFamily="18" charset="0"/>
            </a:endParaRPr>
          </a:p>
        </p:txBody>
      </p:sp>
      <p:sp>
        <p:nvSpPr>
          <p:cNvPr id="41" name="Snip Diagonal Corner Rectangle 40"/>
          <p:cNvSpPr/>
          <p:nvPr/>
        </p:nvSpPr>
        <p:spPr>
          <a:xfrm>
            <a:off x="533400" y="4876800"/>
            <a:ext cx="2362200" cy="609600"/>
          </a:xfrm>
          <a:prstGeom prst="snip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sz="1600" b="1" dirty="0" smtClean="0">
                <a:latin typeface="Book Antiqua" pitchFamily="18" charset="0"/>
              </a:rPr>
              <a:t>JOB DESCRIPTION </a:t>
            </a:r>
            <a:endParaRPr lang="en-US" sz="1600" b="1" dirty="0" smtClean="0">
              <a:latin typeface="Book Antiqua" pitchFamily="18" charset="0"/>
            </a:endParaRPr>
          </a:p>
        </p:txBody>
      </p:sp>
      <p:sp>
        <p:nvSpPr>
          <p:cNvPr id="42" name="Snip Diagonal Corner Rectangle 41"/>
          <p:cNvSpPr/>
          <p:nvPr/>
        </p:nvSpPr>
        <p:spPr>
          <a:xfrm>
            <a:off x="6477000" y="4876800"/>
            <a:ext cx="2438400" cy="609600"/>
          </a:xfrm>
          <a:prstGeom prst="snip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sz="1600" b="1" dirty="0" smtClean="0">
                <a:latin typeface="Book Antiqua" pitchFamily="18" charset="0"/>
              </a:rPr>
              <a:t>JOB SPECIFICATION</a:t>
            </a:r>
            <a:endParaRPr lang="en-US" sz="1600" b="1" dirty="0" smtClean="0">
              <a:latin typeface="Book Antiqua" pitchFamily="18" charset="0"/>
            </a:endParaRPr>
          </a:p>
        </p:txBody>
      </p:sp>
      <p:sp>
        <p:nvSpPr>
          <p:cNvPr id="43" name="Oval 42"/>
          <p:cNvSpPr/>
          <p:nvPr/>
        </p:nvSpPr>
        <p:spPr>
          <a:xfrm>
            <a:off x="3505200" y="3657600"/>
            <a:ext cx="2438400" cy="762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sz="1600" b="1" dirty="0" smtClean="0">
                <a:latin typeface="Book Antiqua" pitchFamily="18" charset="0"/>
              </a:rPr>
              <a:t>JOB ANALYSIS</a:t>
            </a:r>
            <a:endParaRPr lang="en-US" sz="1600" b="1" dirty="0" smtClean="0">
              <a:latin typeface="Book Antiqua" pitchFamily="18" charset="0"/>
            </a:endParaRPr>
          </a:p>
        </p:txBody>
      </p:sp>
      <p:cxnSp>
        <p:nvCxnSpPr>
          <p:cNvPr id="48" name="Straight Arrow Connector 47"/>
          <p:cNvCxnSpPr/>
          <p:nvPr/>
        </p:nvCxnSpPr>
        <p:spPr>
          <a:xfrm>
            <a:off x="1676400" y="6248400"/>
            <a:ext cx="1371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9" name="Straight Arrow Connector 48"/>
          <p:cNvCxnSpPr/>
          <p:nvPr/>
        </p:nvCxnSpPr>
        <p:spPr>
          <a:xfrm rot="10800000">
            <a:off x="6400800" y="6172200"/>
            <a:ext cx="1371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3" name="Straight Connector 52"/>
          <p:cNvCxnSpPr/>
          <p:nvPr/>
        </p:nvCxnSpPr>
        <p:spPr>
          <a:xfrm rot="5400000">
            <a:off x="1296194" y="5866606"/>
            <a:ext cx="762000" cy="15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8564" y="1272540"/>
            <a:ext cx="2895600" cy="22326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smtClean="0">
              <a:latin typeface="Book Antiqua" pitchFamily="18" charset="0"/>
            </a:endParaRPr>
          </a:p>
          <a:p>
            <a:pPr algn="ctr"/>
            <a:r>
              <a:rPr lang="en-US" dirty="0" smtClean="0">
                <a:latin typeface="Book Antiqua" pitchFamily="18" charset="0"/>
              </a:rPr>
              <a:t>It measures the learning, understanding, and ability to solve problems. e.g. Intelligence Tests.</a:t>
            </a:r>
            <a:endParaRPr lang="en-US" dirty="0">
              <a:latin typeface="Book Antiqua" pitchFamily="18" charset="0"/>
            </a:endParaRPr>
          </a:p>
        </p:txBody>
      </p:sp>
      <p:sp>
        <p:nvSpPr>
          <p:cNvPr id="5" name="Horizontal Scroll 4"/>
          <p:cNvSpPr/>
          <p:nvPr/>
        </p:nvSpPr>
        <p:spPr>
          <a:xfrm>
            <a:off x="533400" y="990599"/>
            <a:ext cx="2980764" cy="679506"/>
          </a:xfrm>
          <a:prstGeom prst="horizontalScroll">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latin typeface="Rockwell"/>
              </a:rPr>
              <a:t>1. Cognitive Ability Testing</a:t>
            </a:r>
            <a:endParaRPr lang="en-US" b="1" dirty="0">
              <a:latin typeface="Rockwell"/>
            </a:endParaRPr>
          </a:p>
        </p:txBody>
      </p:sp>
      <p:sp>
        <p:nvSpPr>
          <p:cNvPr id="6" name="Rectangle 5"/>
          <p:cNvSpPr/>
          <p:nvPr/>
        </p:nvSpPr>
        <p:spPr>
          <a:xfrm>
            <a:off x="3361764" y="4320541"/>
            <a:ext cx="2895600" cy="223266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smtClean="0">
              <a:latin typeface="Book Antiqua" pitchFamily="18" charset="0"/>
            </a:endParaRPr>
          </a:p>
          <a:p>
            <a:pPr algn="ctr"/>
            <a:r>
              <a:rPr lang="en-US" dirty="0" smtClean="0">
                <a:latin typeface="Book Antiqua" pitchFamily="18" charset="0"/>
              </a:rPr>
              <a:t>It measures the patterns of thought, emotion, and behavior. e.g. Myers Briggs</a:t>
            </a:r>
            <a:endParaRPr lang="en-US" dirty="0">
              <a:latin typeface="Book Antiqua" pitchFamily="18" charset="0"/>
            </a:endParaRPr>
          </a:p>
        </p:txBody>
      </p:sp>
      <p:sp>
        <p:nvSpPr>
          <p:cNvPr id="7" name="Horizontal Scroll 6"/>
          <p:cNvSpPr/>
          <p:nvPr/>
        </p:nvSpPr>
        <p:spPr>
          <a:xfrm>
            <a:off x="3276600" y="4038600"/>
            <a:ext cx="2980764" cy="679506"/>
          </a:xfrm>
          <a:prstGeom prst="horizontalScroll">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latin typeface="Rockwell"/>
              </a:rPr>
              <a:t>3. Personality Testing</a:t>
            </a:r>
            <a:endParaRPr lang="en-US" b="1" dirty="0">
              <a:latin typeface="Rockwell"/>
            </a:endParaRPr>
          </a:p>
        </p:txBody>
      </p:sp>
      <p:sp>
        <p:nvSpPr>
          <p:cNvPr id="8" name="Rectangle 7"/>
          <p:cNvSpPr/>
          <p:nvPr/>
        </p:nvSpPr>
        <p:spPr>
          <a:xfrm>
            <a:off x="6096000" y="1524000"/>
            <a:ext cx="2895600" cy="20120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latin typeface="Book Antiqua" pitchFamily="18" charset="0"/>
            </a:endParaRPr>
          </a:p>
          <a:p>
            <a:pPr algn="ctr"/>
            <a:r>
              <a:rPr lang="en-US" dirty="0" smtClean="0">
                <a:latin typeface="Book Antiqua" pitchFamily="18" charset="0"/>
              </a:rPr>
              <a:t>It assesses muscular strength, cardiovascular endurance, and coordination.</a:t>
            </a:r>
            <a:endParaRPr lang="en-US" dirty="0">
              <a:latin typeface="Book Antiqua" pitchFamily="18" charset="0"/>
            </a:endParaRPr>
          </a:p>
        </p:txBody>
      </p:sp>
      <p:sp>
        <p:nvSpPr>
          <p:cNvPr id="9" name="Horizontal Scroll 8"/>
          <p:cNvSpPr/>
          <p:nvPr/>
        </p:nvSpPr>
        <p:spPr>
          <a:xfrm>
            <a:off x="6010836" y="990600"/>
            <a:ext cx="2980764" cy="685800"/>
          </a:xfrm>
          <a:prstGeom prst="horizontalScroll">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latin typeface="Rockwell"/>
              </a:rPr>
              <a:t>2. Physical Ability Testing</a:t>
            </a:r>
            <a:endParaRPr lang="en-US" b="1" dirty="0">
              <a:latin typeface="Rockwell"/>
            </a:endParaRPr>
          </a:p>
        </p:txBody>
      </p:sp>
      <p:sp>
        <p:nvSpPr>
          <p:cNvPr id="10"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11"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12"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13" name="Rectangle 12"/>
          <p:cNvSpPr>
            <a:spLocks noChangeArrowheads="1"/>
          </p:cNvSpPr>
          <p:nvPr/>
        </p:nvSpPr>
        <p:spPr bwMode="auto">
          <a:xfrm>
            <a:off x="0" y="0"/>
            <a:ext cx="9144000" cy="7620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2800" b="1" dirty="0" smtClean="0">
                <a:latin typeface="Rockwell" pitchFamily="18" charset="0"/>
              </a:rPr>
              <a:t>SELECTION METHODS Cont . . .</a:t>
            </a:r>
          </a:p>
        </p:txBody>
      </p:sp>
      <p:sp>
        <p:nvSpPr>
          <p:cNvPr id="15" name="Left-Right Arrow Callout 14"/>
          <p:cNvSpPr/>
          <p:nvPr/>
        </p:nvSpPr>
        <p:spPr>
          <a:xfrm>
            <a:off x="3581400" y="2438400"/>
            <a:ext cx="2438400" cy="838200"/>
          </a:xfrm>
          <a:prstGeom prst="leftRightArrowCallout">
            <a:avLst>
              <a:gd name="adj1" fmla="val 25000"/>
              <a:gd name="adj2" fmla="val 25000"/>
              <a:gd name="adj3" fmla="val 52525"/>
              <a:gd name="adj4" fmla="val 48123"/>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latin typeface="Book Antiqua" pitchFamily="18" charset="0"/>
              </a:rPr>
              <a:t>TESTING</a:t>
            </a:r>
          </a:p>
          <a:p>
            <a:pPr algn="ctr"/>
            <a:r>
              <a:rPr lang="en-US" sz="1600" b="1" dirty="0" smtClean="0">
                <a:latin typeface="Book Antiqua" pitchFamily="18" charset="0"/>
              </a:rPr>
              <a:t>TYPES</a:t>
            </a:r>
            <a:endParaRPr lang="en-US" sz="1600" b="1" dirty="0">
              <a:latin typeface="Book Antiqua" pitchFamily="18" charset="0"/>
            </a:endParaRPr>
          </a:p>
        </p:txBody>
      </p:sp>
      <p:sp>
        <p:nvSpPr>
          <p:cNvPr id="16" name="Down Arrow 15"/>
          <p:cNvSpPr/>
          <p:nvPr/>
        </p:nvSpPr>
        <p:spPr>
          <a:xfrm>
            <a:off x="4572000" y="3276600"/>
            <a:ext cx="457200" cy="609600"/>
          </a:xfrm>
          <a:prstGeom prst="downArrow">
            <a:avLst>
              <a:gd name="adj1" fmla="val 50000"/>
              <a:gd name="adj2" fmla="val 71212"/>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5"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6"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7" name="Rectangle 6"/>
          <p:cNvSpPr>
            <a:spLocks noChangeArrowheads="1"/>
          </p:cNvSpPr>
          <p:nvPr/>
        </p:nvSpPr>
        <p:spPr bwMode="auto">
          <a:xfrm>
            <a:off x="0" y="0"/>
            <a:ext cx="9144000" cy="7620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2800" b="1" dirty="0" smtClean="0">
                <a:latin typeface="Rockwell" pitchFamily="18" charset="0"/>
              </a:rPr>
              <a:t>SELECTION METHODS Cont . . .</a:t>
            </a:r>
          </a:p>
        </p:txBody>
      </p:sp>
      <p:sp>
        <p:nvSpPr>
          <p:cNvPr id="8" name="Rectangle 7"/>
          <p:cNvSpPr/>
          <p:nvPr/>
        </p:nvSpPr>
        <p:spPr>
          <a:xfrm>
            <a:off x="685800" y="1424941"/>
            <a:ext cx="2819400" cy="20040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smtClean="0">
              <a:latin typeface="Book Antiqua" pitchFamily="18" charset="0"/>
            </a:endParaRPr>
          </a:p>
          <a:p>
            <a:pPr algn="ctr"/>
            <a:r>
              <a:rPr lang="en-US" dirty="0" smtClean="0">
                <a:latin typeface="Book Antiqua" pitchFamily="18" charset="0"/>
              </a:rPr>
              <a:t>It is designed to assess the likelihood that applicants will be dishonest or engage in illegal activity.</a:t>
            </a:r>
            <a:endParaRPr lang="en-US" dirty="0">
              <a:latin typeface="Book Antiqua" pitchFamily="18" charset="0"/>
            </a:endParaRPr>
          </a:p>
        </p:txBody>
      </p:sp>
      <p:sp>
        <p:nvSpPr>
          <p:cNvPr id="9" name="Horizontal Scroll 8"/>
          <p:cNvSpPr/>
          <p:nvPr/>
        </p:nvSpPr>
        <p:spPr>
          <a:xfrm>
            <a:off x="602876" y="1143000"/>
            <a:ext cx="2902324" cy="609931"/>
          </a:xfrm>
          <a:prstGeom prst="horizontalScroll">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latin typeface="Rockwell"/>
              </a:rPr>
              <a:t>4. Integrity Testing</a:t>
            </a:r>
            <a:endParaRPr lang="en-US" b="1" dirty="0">
              <a:latin typeface="Rockwell"/>
            </a:endParaRPr>
          </a:p>
        </p:txBody>
      </p:sp>
      <p:sp>
        <p:nvSpPr>
          <p:cNvPr id="10" name="Rectangle 9"/>
          <p:cNvSpPr/>
          <p:nvPr/>
        </p:nvSpPr>
        <p:spPr>
          <a:xfrm>
            <a:off x="6178924" y="1424941"/>
            <a:ext cx="2819400" cy="20040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latin typeface="Book Antiqua" pitchFamily="18" charset="0"/>
              </a:rPr>
              <a:t>Normally requires applicants to provide required sample that is tested for illegal substances.</a:t>
            </a:r>
            <a:endParaRPr lang="en-US" dirty="0">
              <a:latin typeface="Book Antiqua" pitchFamily="18" charset="0"/>
            </a:endParaRPr>
          </a:p>
        </p:txBody>
      </p:sp>
      <p:sp>
        <p:nvSpPr>
          <p:cNvPr id="11" name="Horizontal Scroll 10"/>
          <p:cNvSpPr/>
          <p:nvPr/>
        </p:nvSpPr>
        <p:spPr>
          <a:xfrm>
            <a:off x="6096000" y="1143000"/>
            <a:ext cx="2902324" cy="609931"/>
          </a:xfrm>
          <a:prstGeom prst="horizontalScroll">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latin typeface="Rockwell"/>
              </a:rPr>
              <a:t>6. Drug Testing</a:t>
            </a:r>
            <a:endParaRPr lang="en-US" b="1" dirty="0">
              <a:latin typeface="Rockwell"/>
            </a:endParaRPr>
          </a:p>
        </p:txBody>
      </p:sp>
      <p:sp>
        <p:nvSpPr>
          <p:cNvPr id="12" name="Rectangle 11"/>
          <p:cNvSpPr/>
          <p:nvPr/>
        </p:nvSpPr>
        <p:spPr>
          <a:xfrm>
            <a:off x="3429000" y="3939542"/>
            <a:ext cx="2819400" cy="200406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latin typeface="Book Antiqua" pitchFamily="18" charset="0"/>
            </a:endParaRPr>
          </a:p>
          <a:p>
            <a:pPr algn="ctr"/>
            <a:r>
              <a:rPr lang="en-US" dirty="0" smtClean="0">
                <a:latin typeface="Book Antiqua" pitchFamily="18" charset="0"/>
              </a:rPr>
              <a:t>Measures performance on some element of the job.</a:t>
            </a:r>
            <a:endParaRPr lang="en-US" dirty="0">
              <a:latin typeface="Book Antiqua" pitchFamily="18" charset="0"/>
            </a:endParaRPr>
          </a:p>
        </p:txBody>
      </p:sp>
      <p:sp>
        <p:nvSpPr>
          <p:cNvPr id="13" name="Horizontal Scroll 12"/>
          <p:cNvSpPr/>
          <p:nvPr/>
        </p:nvSpPr>
        <p:spPr>
          <a:xfrm>
            <a:off x="3346076" y="3657601"/>
            <a:ext cx="2902324" cy="649537"/>
          </a:xfrm>
          <a:prstGeom prst="horizontalScroll">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latin typeface="Rockwell"/>
              </a:rPr>
              <a:t>5. Work Sample Testing</a:t>
            </a:r>
            <a:endParaRPr lang="en-US" b="1" dirty="0">
              <a:latin typeface="Rockwell"/>
            </a:endParaRPr>
          </a:p>
        </p:txBody>
      </p:sp>
      <p:sp>
        <p:nvSpPr>
          <p:cNvPr id="14" name="Left-Right Arrow Callout 13"/>
          <p:cNvSpPr/>
          <p:nvPr/>
        </p:nvSpPr>
        <p:spPr>
          <a:xfrm>
            <a:off x="3581400" y="1981201"/>
            <a:ext cx="2438400" cy="838200"/>
          </a:xfrm>
          <a:prstGeom prst="leftRightArrowCallout">
            <a:avLst>
              <a:gd name="adj1" fmla="val 25000"/>
              <a:gd name="adj2" fmla="val 25000"/>
              <a:gd name="adj3" fmla="val 52525"/>
              <a:gd name="adj4" fmla="val 48123"/>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latin typeface="Book Antiqua" pitchFamily="18" charset="0"/>
              </a:rPr>
              <a:t>TESTING</a:t>
            </a:r>
          </a:p>
          <a:p>
            <a:pPr algn="ctr"/>
            <a:r>
              <a:rPr lang="en-US" sz="1600" b="1" dirty="0" smtClean="0">
                <a:latin typeface="Book Antiqua" pitchFamily="18" charset="0"/>
              </a:rPr>
              <a:t>TYPES</a:t>
            </a:r>
            <a:endParaRPr lang="en-US" sz="1600" b="1" dirty="0">
              <a:latin typeface="Book Antiqua" pitchFamily="18" charset="0"/>
            </a:endParaRPr>
          </a:p>
        </p:txBody>
      </p:sp>
      <p:sp>
        <p:nvSpPr>
          <p:cNvPr id="15" name="Down Arrow 14"/>
          <p:cNvSpPr/>
          <p:nvPr/>
        </p:nvSpPr>
        <p:spPr>
          <a:xfrm>
            <a:off x="4572000" y="2819401"/>
            <a:ext cx="457200" cy="609600"/>
          </a:xfrm>
          <a:prstGeom prst="downArrow">
            <a:avLst>
              <a:gd name="adj1" fmla="val 50000"/>
              <a:gd name="adj2" fmla="val 71212"/>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5"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6"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7" name="Rectangle 6"/>
          <p:cNvSpPr>
            <a:spLocks noChangeArrowheads="1"/>
          </p:cNvSpPr>
          <p:nvPr/>
        </p:nvSpPr>
        <p:spPr bwMode="auto">
          <a:xfrm>
            <a:off x="0" y="0"/>
            <a:ext cx="9144000" cy="7620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2800" b="1" dirty="0" smtClean="0">
                <a:latin typeface="Rockwell" pitchFamily="18" charset="0"/>
              </a:rPr>
              <a:t>SELECTION METHODS Cont . . .</a:t>
            </a:r>
          </a:p>
        </p:txBody>
      </p:sp>
      <p:pic>
        <p:nvPicPr>
          <p:cNvPr id="8" name="Picture 4"/>
          <p:cNvPicPr>
            <a:picLocks noChangeAspect="1" noChangeArrowheads="1"/>
          </p:cNvPicPr>
          <p:nvPr/>
        </p:nvPicPr>
        <p:blipFill>
          <a:blip r:embed="rId2" cstate="print"/>
          <a:srcRect/>
          <a:stretch>
            <a:fillRect/>
          </a:stretch>
        </p:blipFill>
        <p:spPr bwMode="auto">
          <a:xfrm>
            <a:off x="3048000" y="914400"/>
            <a:ext cx="6019800" cy="5791200"/>
          </a:xfrm>
          <a:prstGeom prst="rect">
            <a:avLst/>
          </a:prstGeom>
          <a:ln w="88900" cap="sq" cmpd="thickThin">
            <a:solidFill>
              <a:srgbClr val="000000"/>
            </a:solidFill>
            <a:prstDash val="solid"/>
            <a:miter lim="800000"/>
          </a:ln>
          <a:effectLst>
            <a:innerShdw blurRad="76200">
              <a:srgbClr val="000000"/>
            </a:innerShdw>
          </a:effectLst>
        </p:spPr>
      </p:pic>
      <p:sp>
        <p:nvSpPr>
          <p:cNvPr id="9" name="Frame 8"/>
          <p:cNvSpPr/>
          <p:nvPr/>
        </p:nvSpPr>
        <p:spPr>
          <a:xfrm>
            <a:off x="609600" y="1295400"/>
            <a:ext cx="2209800" cy="990600"/>
          </a:xfrm>
          <a:prstGeom prst="fram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smtClean="0">
                <a:solidFill>
                  <a:schemeClr val="tx1"/>
                </a:solidFill>
                <a:latin typeface="Rockwell" pitchFamily="18" charset="0"/>
              </a:rPr>
              <a:t>TEST</a:t>
            </a:r>
          </a:p>
          <a:p>
            <a:pPr algn="ctr"/>
            <a:r>
              <a:rPr lang="en-US" sz="2400" b="1" dirty="0" smtClean="0">
                <a:solidFill>
                  <a:schemeClr val="tx1"/>
                </a:solidFill>
                <a:latin typeface="Rockwell" pitchFamily="18" charset="0"/>
              </a:rPr>
              <a:t>SAMPLE</a:t>
            </a:r>
            <a:endParaRPr lang="en-US" sz="2400" b="1" dirty="0">
              <a:solidFill>
                <a:schemeClr val="tx1"/>
              </a:solidFill>
              <a:latin typeface="Rockwell" pitchFamily="18" charset="0"/>
            </a:endParaRPr>
          </a:p>
        </p:txBody>
      </p:sp>
      <p:pic>
        <p:nvPicPr>
          <p:cNvPr id="15362" name="Picture 2" descr="http://zone.ni.com/cms/images/devzone/tut/TRGeneration.png"/>
          <p:cNvPicPr>
            <a:picLocks noChangeAspect="1" noChangeArrowheads="1"/>
          </p:cNvPicPr>
          <p:nvPr/>
        </p:nvPicPr>
        <p:blipFill>
          <a:blip r:embed="rId3" cstate="print"/>
          <a:srcRect/>
          <a:stretch>
            <a:fillRect/>
          </a:stretch>
        </p:blipFill>
        <p:spPr bwMode="auto">
          <a:xfrm>
            <a:off x="685800" y="3352800"/>
            <a:ext cx="1892089" cy="2438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5"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6"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7" name="Rectangle 6"/>
          <p:cNvSpPr>
            <a:spLocks noChangeArrowheads="1"/>
          </p:cNvSpPr>
          <p:nvPr/>
        </p:nvSpPr>
        <p:spPr bwMode="auto">
          <a:xfrm>
            <a:off x="0" y="0"/>
            <a:ext cx="9144000" cy="7620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2800" b="1" dirty="0" smtClean="0">
                <a:latin typeface="Rockwell" pitchFamily="18" charset="0"/>
              </a:rPr>
              <a:t>SELECTION METHODS Cont . . .</a:t>
            </a:r>
          </a:p>
        </p:txBody>
      </p:sp>
      <p:sp>
        <p:nvSpPr>
          <p:cNvPr id="8" name="TextBox 7"/>
          <p:cNvSpPr txBox="1"/>
          <p:nvPr/>
        </p:nvSpPr>
        <p:spPr>
          <a:xfrm>
            <a:off x="609600" y="685800"/>
            <a:ext cx="6248400" cy="923330"/>
          </a:xfrm>
          <a:prstGeom prst="rect">
            <a:avLst/>
          </a:prstGeom>
          <a:noFill/>
        </p:spPr>
        <p:txBody>
          <a:bodyPr wrap="square" rtlCol="0">
            <a:spAutoFit/>
          </a:bodyPr>
          <a:lstStyle/>
          <a:p>
            <a:r>
              <a:rPr lang="en-US" sz="4800" b="1" dirty="0" smtClean="0">
                <a:latin typeface="Rockwell" pitchFamily="18" charset="0"/>
              </a:rPr>
              <a:t>2</a:t>
            </a:r>
            <a:r>
              <a:rPr lang="en-US" sz="5400" b="1" dirty="0" smtClean="0">
                <a:latin typeface="Rockwell" pitchFamily="18" charset="0"/>
              </a:rPr>
              <a:t>. </a:t>
            </a:r>
            <a:r>
              <a:rPr lang="en-US" sz="2800" b="1" dirty="0" smtClean="0">
                <a:latin typeface="Rockwell" pitchFamily="18" charset="0"/>
              </a:rPr>
              <a:t>INFORMATION GATHERING</a:t>
            </a:r>
            <a:r>
              <a:rPr lang="en-US" sz="2400" b="1" dirty="0" smtClean="0">
                <a:latin typeface="Rockwell" pitchFamily="18" charset="0"/>
              </a:rPr>
              <a:t>:</a:t>
            </a:r>
            <a:endParaRPr lang="en-US" b="1" dirty="0">
              <a:latin typeface="Rockwell" pitchFamily="18" charset="0"/>
            </a:endParaRPr>
          </a:p>
        </p:txBody>
      </p:sp>
      <p:sp>
        <p:nvSpPr>
          <p:cNvPr id="9" name="TextBox 8"/>
          <p:cNvSpPr txBox="1"/>
          <p:nvPr/>
        </p:nvSpPr>
        <p:spPr>
          <a:xfrm>
            <a:off x="762000" y="1752600"/>
            <a:ext cx="7620000"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hangingPunct="0"/>
            <a:r>
              <a:rPr lang="en-US" sz="2200" dirty="0" smtClean="0">
                <a:latin typeface="Book Antiqua" pitchFamily="18" charset="0"/>
              </a:rPr>
              <a:t>Common methods for gathering information include application forms and résumés, biographical data, and reference checking.</a:t>
            </a:r>
          </a:p>
        </p:txBody>
      </p:sp>
      <p:pic>
        <p:nvPicPr>
          <p:cNvPr id="14338" name="Picture 2" descr="http://www.fao.org/docrep/005/y4094E/y4094e0g.gif"/>
          <p:cNvPicPr>
            <a:picLocks noChangeAspect="1" noChangeArrowheads="1"/>
          </p:cNvPicPr>
          <p:nvPr/>
        </p:nvPicPr>
        <p:blipFill>
          <a:blip r:embed="rId2" cstate="print"/>
          <a:srcRect/>
          <a:stretch>
            <a:fillRect/>
          </a:stretch>
        </p:blipFill>
        <p:spPr bwMode="auto">
          <a:xfrm>
            <a:off x="3276600" y="4267200"/>
            <a:ext cx="2971800" cy="212186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5"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6"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8" name="Rectangle 7"/>
          <p:cNvSpPr>
            <a:spLocks noChangeArrowheads="1"/>
          </p:cNvSpPr>
          <p:nvPr/>
        </p:nvSpPr>
        <p:spPr bwMode="auto">
          <a:xfrm>
            <a:off x="0" y="0"/>
            <a:ext cx="9144000" cy="7620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2800" b="1" dirty="0" smtClean="0">
                <a:latin typeface="Rockwell" pitchFamily="18" charset="0"/>
              </a:rPr>
              <a:t>SELECTION METHODS Cont . . .</a:t>
            </a:r>
          </a:p>
        </p:txBody>
      </p:sp>
      <p:sp>
        <p:nvSpPr>
          <p:cNvPr id="9" name="Snip Diagonal Corner Rectangle 8"/>
          <p:cNvSpPr/>
          <p:nvPr/>
        </p:nvSpPr>
        <p:spPr>
          <a:xfrm>
            <a:off x="3581400" y="838200"/>
            <a:ext cx="5410200" cy="1981200"/>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marL="800100" lvl="1" indent="-342900" algn="just">
              <a:buFont typeface="Wingdings" pitchFamily="2" charset="2"/>
              <a:buChar char="Ø"/>
            </a:pPr>
            <a:r>
              <a:rPr lang="en-US" sz="1600" dirty="0" smtClean="0">
                <a:latin typeface="Book Antiqua" pitchFamily="18" charset="0"/>
              </a:rPr>
              <a:t>Generally ask for information such as address and phone number, education, work experience, and special training. </a:t>
            </a:r>
          </a:p>
          <a:p>
            <a:pPr marL="800100" lvl="1" indent="-342900" algn="just"/>
            <a:endParaRPr lang="en-US" sz="1600" dirty="0" smtClean="0">
              <a:latin typeface="Book Antiqua" pitchFamily="18" charset="0"/>
            </a:endParaRPr>
          </a:p>
          <a:p>
            <a:pPr marL="800100" lvl="1" indent="-342900" algn="just">
              <a:buFont typeface="Wingdings" pitchFamily="2" charset="2"/>
              <a:buChar char="Ø"/>
            </a:pPr>
            <a:r>
              <a:rPr lang="en-US" sz="1600" dirty="0" smtClean="0">
                <a:latin typeface="Book Antiqua" pitchFamily="18" charset="0"/>
              </a:rPr>
              <a:t>At the professional-level, similar information is generally presented in résumés. </a:t>
            </a:r>
          </a:p>
          <a:p>
            <a:pPr algn="just"/>
            <a:endParaRPr lang="en-US" sz="1600" dirty="0">
              <a:latin typeface="Book Antiqua" pitchFamily="18" charset="0"/>
            </a:endParaRPr>
          </a:p>
        </p:txBody>
      </p:sp>
      <p:sp>
        <p:nvSpPr>
          <p:cNvPr id="10" name="Frame 9"/>
          <p:cNvSpPr/>
          <p:nvPr/>
        </p:nvSpPr>
        <p:spPr>
          <a:xfrm>
            <a:off x="533400" y="990600"/>
            <a:ext cx="2209800" cy="1371600"/>
          </a:xfrm>
          <a:prstGeom prst="fram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smtClean="0">
                <a:solidFill>
                  <a:schemeClr val="tx1"/>
                </a:solidFill>
                <a:latin typeface="Rockwell" pitchFamily="18" charset="0"/>
              </a:rPr>
              <a:t>Application Forms and Résumés</a:t>
            </a:r>
            <a:endParaRPr lang="en-US" b="1" dirty="0">
              <a:solidFill>
                <a:schemeClr val="tx1"/>
              </a:solidFill>
              <a:latin typeface="Rockwell" pitchFamily="18" charset="0"/>
            </a:endParaRPr>
          </a:p>
        </p:txBody>
      </p:sp>
      <p:sp>
        <p:nvSpPr>
          <p:cNvPr id="11" name="Right Arrow 10"/>
          <p:cNvSpPr/>
          <p:nvPr/>
        </p:nvSpPr>
        <p:spPr>
          <a:xfrm>
            <a:off x="2971800" y="1447800"/>
            <a:ext cx="457200" cy="609600"/>
          </a:xfrm>
          <a:prstGeom prst="rightArrow">
            <a:avLst/>
          </a:prstGeom>
          <a:ln w="38100">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Snip Diagonal Corner Rectangle 11"/>
          <p:cNvSpPr/>
          <p:nvPr/>
        </p:nvSpPr>
        <p:spPr>
          <a:xfrm>
            <a:off x="3581400" y="2971800"/>
            <a:ext cx="5410200" cy="1676400"/>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marL="800100" lvl="1" indent="-342900" algn="just">
              <a:buFont typeface="Wingdings" pitchFamily="2" charset="2"/>
              <a:buChar char="Ø"/>
            </a:pPr>
            <a:r>
              <a:rPr lang="en-US" dirty="0" smtClean="0">
                <a:latin typeface="Book Antiqua" pitchFamily="18" charset="0"/>
              </a:rPr>
              <a:t> 	Historical events that have shaped a person’s behavior and identity.</a:t>
            </a:r>
          </a:p>
          <a:p>
            <a:pPr algn="just"/>
            <a:endParaRPr lang="en-US" sz="1600" dirty="0">
              <a:latin typeface="Book Antiqua" pitchFamily="18" charset="0"/>
            </a:endParaRPr>
          </a:p>
        </p:txBody>
      </p:sp>
      <p:sp>
        <p:nvSpPr>
          <p:cNvPr id="13" name="Frame 12"/>
          <p:cNvSpPr/>
          <p:nvPr/>
        </p:nvSpPr>
        <p:spPr>
          <a:xfrm>
            <a:off x="533400" y="3048000"/>
            <a:ext cx="2209800" cy="1371600"/>
          </a:xfrm>
          <a:prstGeom prst="fram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b="1" dirty="0" smtClean="0">
                <a:solidFill>
                  <a:schemeClr val="tx1"/>
                </a:solidFill>
                <a:latin typeface="Rockwell" pitchFamily="18" charset="0"/>
              </a:rPr>
              <a:t>Biographical</a:t>
            </a:r>
          </a:p>
          <a:p>
            <a:pPr algn="ctr"/>
            <a:r>
              <a:rPr lang="en-US" b="1" dirty="0" smtClean="0">
                <a:solidFill>
                  <a:schemeClr val="tx1"/>
                </a:solidFill>
                <a:latin typeface="Rockwell" pitchFamily="18" charset="0"/>
              </a:rPr>
              <a:t>Data</a:t>
            </a:r>
            <a:endParaRPr lang="en-US" b="1" dirty="0">
              <a:solidFill>
                <a:schemeClr val="tx1"/>
              </a:solidFill>
              <a:latin typeface="Rockwell" pitchFamily="18" charset="0"/>
            </a:endParaRPr>
          </a:p>
        </p:txBody>
      </p:sp>
      <p:sp>
        <p:nvSpPr>
          <p:cNvPr id="14" name="Right Arrow 13"/>
          <p:cNvSpPr/>
          <p:nvPr/>
        </p:nvSpPr>
        <p:spPr>
          <a:xfrm>
            <a:off x="2971800" y="3505200"/>
            <a:ext cx="457200" cy="609600"/>
          </a:xfrm>
          <a:prstGeom prst="rightArrow">
            <a:avLst/>
          </a:prstGeom>
          <a:ln w="38100">
            <a:solidFill>
              <a:schemeClr val="tx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6" name="Snip Diagonal Corner Rectangle 15"/>
          <p:cNvSpPr/>
          <p:nvPr/>
        </p:nvSpPr>
        <p:spPr>
          <a:xfrm>
            <a:off x="3581400" y="4800600"/>
            <a:ext cx="5410200" cy="1981200"/>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marL="800100" lvl="1" indent="-342900" algn="just">
              <a:buFont typeface="Wingdings" pitchFamily="2" charset="2"/>
              <a:buChar char="Ø"/>
            </a:pPr>
            <a:r>
              <a:rPr lang="en-US" sz="1600" dirty="0" smtClean="0">
                <a:latin typeface="Book Antiqua" pitchFamily="18" charset="0"/>
              </a:rPr>
              <a:t>Involves contacting an applicant’s previous employers, teachers, or friends to learn more about the applicant  Issues with reference checking</a:t>
            </a:r>
            <a:endParaRPr lang="en-US" sz="1400" dirty="0">
              <a:latin typeface="Book Antiqua" pitchFamily="18" charset="0"/>
            </a:endParaRPr>
          </a:p>
        </p:txBody>
      </p:sp>
      <p:sp>
        <p:nvSpPr>
          <p:cNvPr id="17" name="Frame 16"/>
          <p:cNvSpPr/>
          <p:nvPr/>
        </p:nvSpPr>
        <p:spPr>
          <a:xfrm>
            <a:off x="533400" y="5029200"/>
            <a:ext cx="2209800" cy="1371600"/>
          </a:xfrm>
          <a:prstGeom prst="fram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smtClean="0">
                <a:solidFill>
                  <a:schemeClr val="tx1"/>
                </a:solidFill>
                <a:latin typeface="Rockwell" pitchFamily="18" charset="0"/>
              </a:rPr>
              <a:t>Reference Checking</a:t>
            </a:r>
            <a:endParaRPr lang="en-US" b="1" dirty="0">
              <a:solidFill>
                <a:schemeClr val="tx1"/>
              </a:solidFill>
              <a:latin typeface="Rockwell" pitchFamily="18" charset="0"/>
            </a:endParaRPr>
          </a:p>
        </p:txBody>
      </p:sp>
      <p:sp>
        <p:nvSpPr>
          <p:cNvPr id="18" name="Right Arrow 17"/>
          <p:cNvSpPr/>
          <p:nvPr/>
        </p:nvSpPr>
        <p:spPr>
          <a:xfrm>
            <a:off x="2895600" y="5334000"/>
            <a:ext cx="457200" cy="609600"/>
          </a:xfrm>
          <a:prstGeom prst="rightArrow">
            <a:avLst/>
          </a:prstGeom>
          <a:ln w="38100">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5"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6"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7" name="Rectangle 6"/>
          <p:cNvSpPr>
            <a:spLocks noChangeArrowheads="1"/>
          </p:cNvSpPr>
          <p:nvPr/>
        </p:nvSpPr>
        <p:spPr bwMode="auto">
          <a:xfrm>
            <a:off x="0" y="0"/>
            <a:ext cx="9144000" cy="7620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2800" b="1" dirty="0" smtClean="0">
                <a:latin typeface="Rockwell" pitchFamily="18" charset="0"/>
              </a:rPr>
              <a:t>SELECTION METHODS Cont . . .</a:t>
            </a:r>
          </a:p>
        </p:txBody>
      </p:sp>
      <p:sp>
        <p:nvSpPr>
          <p:cNvPr id="8" name="TextBox 7"/>
          <p:cNvSpPr txBox="1"/>
          <p:nvPr/>
        </p:nvSpPr>
        <p:spPr>
          <a:xfrm>
            <a:off x="609600" y="685800"/>
            <a:ext cx="4114800" cy="923330"/>
          </a:xfrm>
          <a:prstGeom prst="rect">
            <a:avLst/>
          </a:prstGeom>
          <a:noFill/>
        </p:spPr>
        <p:txBody>
          <a:bodyPr wrap="square" rtlCol="0">
            <a:spAutoFit/>
          </a:bodyPr>
          <a:lstStyle/>
          <a:p>
            <a:r>
              <a:rPr lang="en-US" sz="4800" b="1" dirty="0" smtClean="0">
                <a:latin typeface="Rockwell" pitchFamily="18" charset="0"/>
              </a:rPr>
              <a:t>3</a:t>
            </a:r>
            <a:r>
              <a:rPr lang="en-US" sz="5400" b="1" dirty="0" smtClean="0">
                <a:latin typeface="Rockwell" pitchFamily="18" charset="0"/>
              </a:rPr>
              <a:t>. </a:t>
            </a:r>
            <a:r>
              <a:rPr lang="en-US" sz="2800" b="1" dirty="0" smtClean="0">
                <a:latin typeface="Rockwell" pitchFamily="18" charset="0"/>
              </a:rPr>
              <a:t>INTERVIEWS</a:t>
            </a:r>
            <a:r>
              <a:rPr lang="en-US" sz="2400" b="1" dirty="0" smtClean="0">
                <a:latin typeface="Rockwell" pitchFamily="18" charset="0"/>
              </a:rPr>
              <a:t>:</a:t>
            </a:r>
            <a:endParaRPr lang="en-US" b="1" dirty="0">
              <a:latin typeface="Rockwell" pitchFamily="18" charset="0"/>
            </a:endParaRPr>
          </a:p>
        </p:txBody>
      </p:sp>
      <p:sp>
        <p:nvSpPr>
          <p:cNvPr id="9" name="Snip Diagonal Corner Rectangle 8"/>
          <p:cNvSpPr/>
          <p:nvPr/>
        </p:nvSpPr>
        <p:spPr>
          <a:xfrm>
            <a:off x="2819400" y="1752600"/>
            <a:ext cx="6096000" cy="4953000"/>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marL="800100" lvl="1" indent="-342900" algn="just">
              <a:lnSpc>
                <a:spcPct val="150000"/>
              </a:lnSpc>
              <a:buFont typeface="Wingdings" pitchFamily="2" charset="2"/>
              <a:buChar char="Ø"/>
            </a:pPr>
            <a:r>
              <a:rPr lang="en-US" dirty="0" smtClean="0">
                <a:latin typeface="Book Antiqua" pitchFamily="18" charset="0"/>
              </a:rPr>
              <a:t>The interview is the most frequently used selection method.</a:t>
            </a:r>
          </a:p>
          <a:p>
            <a:pPr marL="800100" lvl="1" indent="-342900" algn="just">
              <a:lnSpc>
                <a:spcPct val="150000"/>
              </a:lnSpc>
              <a:buFont typeface="Wingdings" pitchFamily="2" charset="2"/>
              <a:buChar char="Ø"/>
            </a:pPr>
            <a:r>
              <a:rPr lang="en-US" dirty="0" smtClean="0">
                <a:latin typeface="Book Antiqua" pitchFamily="18" charset="0"/>
              </a:rPr>
              <a:t>Interviewing occurs when applicants respond to questions posed by a manager or some other organizational representative (interviewer).  </a:t>
            </a:r>
          </a:p>
          <a:p>
            <a:pPr marL="800100" lvl="1" indent="-342900" algn="just">
              <a:lnSpc>
                <a:spcPct val="150000"/>
              </a:lnSpc>
              <a:buFont typeface="Wingdings" pitchFamily="2" charset="2"/>
              <a:buChar char="Ø"/>
            </a:pPr>
            <a:r>
              <a:rPr lang="en-US" dirty="0" smtClean="0">
                <a:latin typeface="Book Antiqua" pitchFamily="18" charset="0"/>
              </a:rPr>
              <a:t>Typical areas in which questions are posed include education, experience, knowledge of job procedures, mental ability, personality, communication ability, social skills.</a:t>
            </a:r>
          </a:p>
        </p:txBody>
      </p:sp>
      <p:pic>
        <p:nvPicPr>
          <p:cNvPr id="12290" name="Picture 2" descr="http://www.freebandacademy11dx.com/uploads/recruitment.jpg"/>
          <p:cNvPicPr>
            <a:picLocks noChangeAspect="1" noChangeArrowheads="1"/>
          </p:cNvPicPr>
          <p:nvPr/>
        </p:nvPicPr>
        <p:blipFill>
          <a:blip r:embed="rId2" cstate="print"/>
          <a:srcRect/>
          <a:stretch>
            <a:fillRect/>
          </a:stretch>
        </p:blipFill>
        <p:spPr bwMode="auto">
          <a:xfrm>
            <a:off x="457200" y="1981200"/>
            <a:ext cx="2209800" cy="135429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Arrow Connector 31"/>
          <p:cNvCxnSpPr/>
          <p:nvPr/>
        </p:nvCxnSpPr>
        <p:spPr>
          <a:xfrm>
            <a:off x="4800600" y="2819400"/>
            <a:ext cx="1371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rot="5400000">
            <a:off x="570706" y="3924300"/>
            <a:ext cx="2210594" cy="794"/>
          </a:xfrm>
          <a:prstGeom prst="line">
            <a:avLst/>
          </a:prstGeom>
        </p:spPr>
        <p:style>
          <a:lnRef idx="3">
            <a:schemeClr val="dk1"/>
          </a:lnRef>
          <a:fillRef idx="0">
            <a:schemeClr val="dk1"/>
          </a:fillRef>
          <a:effectRef idx="2">
            <a:schemeClr val="dk1"/>
          </a:effectRef>
          <a:fontRef idx="minor">
            <a:schemeClr val="tx1"/>
          </a:fontRef>
        </p:style>
      </p:cxnSp>
      <p:sp>
        <p:nvSpPr>
          <p:cNvPr id="4"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5"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6"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7" name="Rectangle 6"/>
          <p:cNvSpPr>
            <a:spLocks noChangeArrowheads="1"/>
          </p:cNvSpPr>
          <p:nvPr/>
        </p:nvSpPr>
        <p:spPr bwMode="auto">
          <a:xfrm>
            <a:off x="0" y="0"/>
            <a:ext cx="9144000" cy="7620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2800" b="1" dirty="0" smtClean="0">
                <a:latin typeface="Rockwell" pitchFamily="18" charset="0"/>
              </a:rPr>
              <a:t>SELECTION METHODS Cont . . .</a:t>
            </a:r>
          </a:p>
        </p:txBody>
      </p:sp>
      <p:sp>
        <p:nvSpPr>
          <p:cNvPr id="9" name="Rectangle 8"/>
          <p:cNvSpPr/>
          <p:nvPr/>
        </p:nvSpPr>
        <p:spPr>
          <a:xfrm>
            <a:off x="609600" y="3505200"/>
            <a:ext cx="2057400" cy="762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chemeClr val="tx1"/>
                </a:solidFill>
                <a:latin typeface="Book Antiqua" pitchFamily="18" charset="0"/>
              </a:rPr>
              <a:t>Types of Interviews</a:t>
            </a:r>
          </a:p>
        </p:txBody>
      </p:sp>
      <p:sp>
        <p:nvSpPr>
          <p:cNvPr id="10" name="Rectangle 9"/>
          <p:cNvSpPr/>
          <p:nvPr/>
        </p:nvSpPr>
        <p:spPr>
          <a:xfrm>
            <a:off x="3048000" y="4572000"/>
            <a:ext cx="2514600" cy="762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chemeClr val="tx1"/>
                </a:solidFill>
                <a:latin typeface="Book Antiqua" pitchFamily="18" charset="0"/>
              </a:rPr>
              <a:t>2. Unstructured Interviews</a:t>
            </a:r>
          </a:p>
        </p:txBody>
      </p:sp>
      <p:sp>
        <p:nvSpPr>
          <p:cNvPr id="11" name="Rectangle 10"/>
          <p:cNvSpPr/>
          <p:nvPr/>
        </p:nvSpPr>
        <p:spPr>
          <a:xfrm>
            <a:off x="3048000" y="2438400"/>
            <a:ext cx="2514600" cy="762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chemeClr val="tx1"/>
                </a:solidFill>
                <a:latin typeface="Book Antiqua" pitchFamily="18" charset="0"/>
              </a:rPr>
              <a:t>1. Structured Interviews</a:t>
            </a:r>
          </a:p>
        </p:txBody>
      </p:sp>
      <p:sp>
        <p:nvSpPr>
          <p:cNvPr id="13" name="Rectangle 12"/>
          <p:cNvSpPr/>
          <p:nvPr/>
        </p:nvSpPr>
        <p:spPr>
          <a:xfrm>
            <a:off x="6477000" y="2057400"/>
            <a:ext cx="2209800" cy="6096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latin typeface="Book Antiqua" pitchFamily="18" charset="0"/>
              </a:rPr>
              <a:t>Situational Interview</a:t>
            </a:r>
          </a:p>
        </p:txBody>
      </p:sp>
      <p:sp>
        <p:nvSpPr>
          <p:cNvPr id="14" name="Rectangle 13"/>
          <p:cNvSpPr/>
          <p:nvPr/>
        </p:nvSpPr>
        <p:spPr>
          <a:xfrm>
            <a:off x="6477000" y="2971800"/>
            <a:ext cx="2209800" cy="6096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solidFill>
                  <a:schemeClr val="tx1"/>
                </a:solidFill>
                <a:latin typeface="Book Antiqua" pitchFamily="18" charset="0"/>
              </a:rPr>
              <a:t>Behavioral Interview</a:t>
            </a:r>
          </a:p>
        </p:txBody>
      </p:sp>
      <p:cxnSp>
        <p:nvCxnSpPr>
          <p:cNvPr id="19" name="Straight Arrow Connector 18"/>
          <p:cNvCxnSpPr/>
          <p:nvPr/>
        </p:nvCxnSpPr>
        <p:spPr>
          <a:xfrm>
            <a:off x="1676400" y="2819400"/>
            <a:ext cx="1371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1676400" y="5027612"/>
            <a:ext cx="1371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rot="5400000">
            <a:off x="5715397" y="2819003"/>
            <a:ext cx="914400" cy="794"/>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a:off x="6172200" y="2362200"/>
            <a:ext cx="304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a:off x="6172200" y="3275012"/>
            <a:ext cx="304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5"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6"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7" name="Rectangle 6"/>
          <p:cNvSpPr>
            <a:spLocks noChangeArrowheads="1"/>
          </p:cNvSpPr>
          <p:nvPr/>
        </p:nvSpPr>
        <p:spPr bwMode="auto">
          <a:xfrm>
            <a:off x="0" y="0"/>
            <a:ext cx="9144000" cy="7620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2800" b="1" dirty="0" smtClean="0">
                <a:latin typeface="Rockwell" pitchFamily="18" charset="0"/>
              </a:rPr>
              <a:t>SELECTION METHODS Cont . . .</a:t>
            </a:r>
          </a:p>
        </p:txBody>
      </p:sp>
      <p:graphicFrame>
        <p:nvGraphicFramePr>
          <p:cNvPr id="8" name="Diagram 7"/>
          <p:cNvGraphicFramePr/>
          <p:nvPr/>
        </p:nvGraphicFramePr>
        <p:xfrm>
          <a:off x="609600" y="3759200"/>
          <a:ext cx="4191000" cy="264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 8"/>
          <p:cNvGrpSpPr/>
          <p:nvPr/>
        </p:nvGrpSpPr>
        <p:grpSpPr>
          <a:xfrm>
            <a:off x="1143000" y="1524000"/>
            <a:ext cx="3124200" cy="1600200"/>
            <a:chOff x="2200132" y="-94897"/>
            <a:chExt cx="1695735" cy="1356588"/>
          </a:xfrm>
          <a:scene3d>
            <a:camera prst="orthographicFront"/>
            <a:lightRig rig="flat" dir="t"/>
          </a:scene3d>
        </p:grpSpPr>
        <p:sp>
          <p:nvSpPr>
            <p:cNvPr id="10" name="Rounded Rectangle 9"/>
            <p:cNvSpPr/>
            <p:nvPr/>
          </p:nvSpPr>
          <p:spPr>
            <a:xfrm>
              <a:off x="2200132" y="-94897"/>
              <a:ext cx="1695735" cy="1356588"/>
            </a:xfrm>
            <a:prstGeom prst="roundRect">
              <a:avLst>
                <a:gd name="adj" fmla="val 10000"/>
              </a:avLst>
            </a:prstGeom>
          </p:spPr>
          <p:style>
            <a:lnRef idx="2">
              <a:schemeClr val="dk1"/>
            </a:lnRef>
            <a:fillRef idx="1">
              <a:schemeClr val="lt1"/>
            </a:fillRef>
            <a:effectRef idx="0">
              <a:schemeClr val="dk1"/>
            </a:effectRef>
            <a:fontRef idx="minor">
              <a:schemeClr val="dk1"/>
            </a:fontRef>
          </p:style>
        </p:sp>
        <p:sp>
          <p:nvSpPr>
            <p:cNvPr id="11" name="Rounded Rectangle 10"/>
            <p:cNvSpPr/>
            <p:nvPr/>
          </p:nvSpPr>
          <p:spPr>
            <a:xfrm>
              <a:off x="2239865" y="-55164"/>
              <a:ext cx="1616269" cy="1277122"/>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32385" tIns="32385" rIns="32385" bIns="32385" numCol="1" spcCol="1270" anchor="ctr" anchorCtr="0">
              <a:noAutofit/>
            </a:bodyPr>
            <a:lstStyle/>
            <a:p>
              <a:pPr algn="ctr">
                <a:defRPr/>
              </a:pPr>
              <a:r>
                <a:rPr lang="en-US" sz="1600" dirty="0" smtClean="0">
                  <a:solidFill>
                    <a:schemeClr val="tx1"/>
                  </a:solidFill>
                  <a:latin typeface="Book Antiqua" pitchFamily="18" charset="0"/>
                </a:rPr>
                <a:t> Uses a list of predetermined questions. All applicants are  asked the same set questions.  There are two types of structured interviews.</a:t>
              </a:r>
            </a:p>
          </p:txBody>
        </p:sp>
      </p:grpSp>
      <p:grpSp>
        <p:nvGrpSpPr>
          <p:cNvPr id="12" name="Group 11"/>
          <p:cNvGrpSpPr/>
          <p:nvPr/>
        </p:nvGrpSpPr>
        <p:grpSpPr>
          <a:xfrm>
            <a:off x="1600200" y="838200"/>
            <a:ext cx="2133600" cy="762000"/>
            <a:chOff x="379170" y="2879621"/>
            <a:chExt cx="1513638" cy="601924"/>
          </a:xfrm>
        </p:grpSpPr>
        <p:sp>
          <p:nvSpPr>
            <p:cNvPr id="13" name="Rounded Rectangle 12"/>
            <p:cNvSpPr/>
            <p:nvPr/>
          </p:nvSpPr>
          <p:spPr>
            <a:xfrm>
              <a:off x="379170" y="2879621"/>
              <a:ext cx="1513638" cy="601924"/>
            </a:xfrm>
            <a:prstGeom prst="roundRect">
              <a:avLst>
                <a:gd name="adj" fmla="val 10000"/>
              </a:avLst>
            </a:prstGeom>
            <a:ln/>
          </p:spPr>
          <p:style>
            <a:lnRef idx="2">
              <a:schemeClr val="dk1"/>
            </a:lnRef>
            <a:fillRef idx="1">
              <a:schemeClr val="lt1"/>
            </a:fillRef>
            <a:effectRef idx="0">
              <a:schemeClr val="dk1"/>
            </a:effectRef>
            <a:fontRef idx="minor">
              <a:schemeClr val="dk1"/>
            </a:fontRef>
          </p:style>
        </p:sp>
        <p:sp>
          <p:nvSpPr>
            <p:cNvPr id="14" name="Rounded Rectangle 4"/>
            <p:cNvSpPr/>
            <p:nvPr/>
          </p:nvSpPr>
          <p:spPr>
            <a:xfrm>
              <a:off x="396800" y="2897251"/>
              <a:ext cx="1478378" cy="566664"/>
            </a:xfrm>
            <a:prstGeom prst="rect">
              <a:avLst/>
            </a:prstGeom>
            <a:ln/>
          </p:spPr>
          <p:style>
            <a:lnRef idx="2">
              <a:schemeClr val="dk1"/>
            </a:lnRef>
            <a:fillRef idx="1">
              <a:schemeClr val="lt1"/>
            </a:fillRef>
            <a:effectRef idx="0">
              <a:schemeClr val="dk1"/>
            </a:effectRef>
            <a:fontRef idx="minor">
              <a:schemeClr val="dk1"/>
            </a:fontRef>
          </p:style>
          <p:txBody>
            <a:bodyPr spcFirstLastPara="0" vert="horz" wrap="square" lIns="20955" tIns="13970" rIns="20955" bIns="13970" numCol="1" spcCol="1270" anchor="ctr" anchorCtr="0">
              <a:noAutofit/>
            </a:bodyPr>
            <a:lstStyle/>
            <a:p>
              <a:pPr lvl="0" algn="ctr" defTabSz="466725">
                <a:spcBef>
                  <a:spcPct val="0"/>
                </a:spcBef>
                <a:spcAft>
                  <a:spcPct val="35000"/>
                </a:spcAft>
              </a:pPr>
              <a:r>
                <a:rPr lang="en-US" b="1" dirty="0" smtClean="0">
                  <a:latin typeface="Book Antiqua" pitchFamily="18" charset="0"/>
                </a:rPr>
                <a:t>1. Structured</a:t>
              </a:r>
            </a:p>
            <a:p>
              <a:pPr lvl="0" algn="ctr" defTabSz="466725">
                <a:spcBef>
                  <a:spcPct val="0"/>
                </a:spcBef>
                <a:spcAft>
                  <a:spcPct val="35000"/>
                </a:spcAft>
              </a:pPr>
              <a:r>
                <a:rPr lang="en-US" b="1" dirty="0" smtClean="0">
                  <a:latin typeface="Book Antiqua" pitchFamily="18" charset="0"/>
                </a:rPr>
                <a:t>Interviews</a:t>
              </a:r>
            </a:p>
          </p:txBody>
        </p:sp>
      </p:grpSp>
      <p:grpSp>
        <p:nvGrpSpPr>
          <p:cNvPr id="15" name="Group 14"/>
          <p:cNvGrpSpPr/>
          <p:nvPr/>
        </p:nvGrpSpPr>
        <p:grpSpPr>
          <a:xfrm>
            <a:off x="5562600" y="1524000"/>
            <a:ext cx="3124200" cy="1600200"/>
            <a:chOff x="2200132" y="-94897"/>
            <a:chExt cx="1695735" cy="1356588"/>
          </a:xfrm>
          <a:scene3d>
            <a:camera prst="orthographicFront"/>
            <a:lightRig rig="flat" dir="t"/>
          </a:scene3d>
        </p:grpSpPr>
        <p:sp>
          <p:nvSpPr>
            <p:cNvPr id="16" name="Rounded Rectangle 15"/>
            <p:cNvSpPr/>
            <p:nvPr/>
          </p:nvSpPr>
          <p:spPr>
            <a:xfrm>
              <a:off x="2200132" y="-94897"/>
              <a:ext cx="1695735" cy="1356588"/>
            </a:xfrm>
            <a:prstGeom prst="roundRect">
              <a:avLst>
                <a:gd name="adj" fmla="val 10000"/>
              </a:avLst>
            </a:prstGeom>
          </p:spPr>
          <p:style>
            <a:lnRef idx="2">
              <a:schemeClr val="dk1"/>
            </a:lnRef>
            <a:fillRef idx="1">
              <a:schemeClr val="lt1"/>
            </a:fillRef>
            <a:effectRef idx="0">
              <a:schemeClr val="dk1"/>
            </a:effectRef>
            <a:fontRef idx="minor">
              <a:schemeClr val="dk1"/>
            </a:fontRef>
          </p:style>
        </p:sp>
        <p:sp>
          <p:nvSpPr>
            <p:cNvPr id="17" name="Rounded Rectangle 10"/>
            <p:cNvSpPr/>
            <p:nvPr/>
          </p:nvSpPr>
          <p:spPr>
            <a:xfrm>
              <a:off x="2239865" y="-55164"/>
              <a:ext cx="1616269" cy="1277122"/>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32385" tIns="32385" rIns="32385" bIns="32385" numCol="1" spcCol="1270" anchor="ctr" anchorCtr="0">
              <a:noAutofit/>
            </a:bodyPr>
            <a:lstStyle/>
            <a:p>
              <a:pPr algn="ctr">
                <a:defRPr/>
              </a:pPr>
              <a:r>
                <a:rPr lang="en-US" sz="1600" dirty="0" smtClean="0">
                  <a:solidFill>
                    <a:schemeClr val="tx1"/>
                  </a:solidFill>
                  <a:latin typeface="Book Antiqua" pitchFamily="18" charset="0"/>
                </a:rPr>
                <a:t>Interviews-open ended questions are used such as “Tell me about yourself”</a:t>
              </a:r>
            </a:p>
          </p:txBody>
        </p:sp>
      </p:grpSp>
      <p:grpSp>
        <p:nvGrpSpPr>
          <p:cNvPr id="18" name="Group 17"/>
          <p:cNvGrpSpPr/>
          <p:nvPr/>
        </p:nvGrpSpPr>
        <p:grpSpPr>
          <a:xfrm>
            <a:off x="6019800" y="838200"/>
            <a:ext cx="2133600" cy="762000"/>
            <a:chOff x="379170" y="2879621"/>
            <a:chExt cx="1513638" cy="601924"/>
          </a:xfrm>
        </p:grpSpPr>
        <p:sp>
          <p:nvSpPr>
            <p:cNvPr id="19" name="Rounded Rectangle 18"/>
            <p:cNvSpPr/>
            <p:nvPr/>
          </p:nvSpPr>
          <p:spPr>
            <a:xfrm>
              <a:off x="379170" y="2879621"/>
              <a:ext cx="1513638" cy="601924"/>
            </a:xfrm>
            <a:prstGeom prst="roundRect">
              <a:avLst>
                <a:gd name="adj" fmla="val 10000"/>
              </a:avLst>
            </a:prstGeom>
            <a:ln/>
          </p:spPr>
          <p:style>
            <a:lnRef idx="2">
              <a:schemeClr val="dk1"/>
            </a:lnRef>
            <a:fillRef idx="1">
              <a:schemeClr val="lt1"/>
            </a:fillRef>
            <a:effectRef idx="0">
              <a:schemeClr val="dk1"/>
            </a:effectRef>
            <a:fontRef idx="minor">
              <a:schemeClr val="dk1"/>
            </a:fontRef>
          </p:style>
        </p:sp>
        <p:sp>
          <p:nvSpPr>
            <p:cNvPr id="20" name="Rounded Rectangle 4"/>
            <p:cNvSpPr/>
            <p:nvPr/>
          </p:nvSpPr>
          <p:spPr>
            <a:xfrm>
              <a:off x="396800" y="2897251"/>
              <a:ext cx="1478378" cy="566664"/>
            </a:xfrm>
            <a:prstGeom prst="rect">
              <a:avLst/>
            </a:prstGeom>
            <a:ln/>
          </p:spPr>
          <p:style>
            <a:lnRef idx="2">
              <a:schemeClr val="dk1"/>
            </a:lnRef>
            <a:fillRef idx="1">
              <a:schemeClr val="lt1"/>
            </a:fillRef>
            <a:effectRef idx="0">
              <a:schemeClr val="dk1"/>
            </a:effectRef>
            <a:fontRef idx="minor">
              <a:schemeClr val="dk1"/>
            </a:fontRef>
          </p:style>
          <p:txBody>
            <a:bodyPr spcFirstLastPara="0" vert="horz" wrap="square" lIns="20955" tIns="13970" rIns="20955" bIns="13970" numCol="1" spcCol="1270" anchor="ctr" anchorCtr="0">
              <a:noAutofit/>
            </a:bodyPr>
            <a:lstStyle/>
            <a:p>
              <a:pPr lvl="0" algn="ctr" defTabSz="466725">
                <a:spcBef>
                  <a:spcPct val="0"/>
                </a:spcBef>
                <a:spcAft>
                  <a:spcPct val="35000"/>
                </a:spcAft>
              </a:pPr>
              <a:r>
                <a:rPr lang="en-US" b="1" dirty="0" smtClean="0">
                  <a:latin typeface="Book Antiqua" pitchFamily="18" charset="0"/>
                </a:rPr>
                <a:t>2. Unstructured</a:t>
              </a:r>
            </a:p>
            <a:p>
              <a:pPr lvl="0" algn="ctr" defTabSz="466725">
                <a:spcBef>
                  <a:spcPct val="0"/>
                </a:spcBef>
                <a:spcAft>
                  <a:spcPct val="35000"/>
                </a:spcAft>
              </a:pPr>
              <a:r>
                <a:rPr lang="en-US" b="1" dirty="0" smtClean="0">
                  <a:latin typeface="Book Antiqua" pitchFamily="18" charset="0"/>
                </a:rPr>
                <a:t>Interviews</a:t>
              </a:r>
            </a:p>
          </p:txBody>
        </p:sp>
      </p:grpSp>
      <p:grpSp>
        <p:nvGrpSpPr>
          <p:cNvPr id="22" name="Group 21"/>
          <p:cNvGrpSpPr/>
          <p:nvPr/>
        </p:nvGrpSpPr>
        <p:grpSpPr>
          <a:xfrm>
            <a:off x="5715000" y="3886200"/>
            <a:ext cx="2971800" cy="1676400"/>
            <a:chOff x="2232587" y="796571"/>
            <a:chExt cx="1958392" cy="1721114"/>
          </a:xfrm>
        </p:grpSpPr>
        <p:sp>
          <p:nvSpPr>
            <p:cNvPr id="23" name="Rectangle 22"/>
            <p:cNvSpPr/>
            <p:nvPr/>
          </p:nvSpPr>
          <p:spPr>
            <a:xfrm>
              <a:off x="2232587" y="796571"/>
              <a:ext cx="1958392" cy="1721114"/>
            </a:xfrm>
            <a:prstGeom prst="rect">
              <a:avLst/>
            </a:prstGeom>
          </p:spPr>
          <p:style>
            <a:lnRef idx="2">
              <a:schemeClr val="dk1"/>
            </a:lnRef>
            <a:fillRef idx="1">
              <a:schemeClr val="lt1"/>
            </a:fillRef>
            <a:effectRef idx="0">
              <a:schemeClr val="dk1"/>
            </a:effectRef>
            <a:fontRef idx="minor">
              <a:schemeClr val="dk1"/>
            </a:fontRef>
          </p:style>
        </p:sp>
        <p:sp>
          <p:nvSpPr>
            <p:cNvPr id="24" name="Rectangle 23"/>
            <p:cNvSpPr/>
            <p:nvPr/>
          </p:nvSpPr>
          <p:spPr>
            <a:xfrm>
              <a:off x="2232587" y="796571"/>
              <a:ext cx="1958392" cy="1721114"/>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96012" tIns="96012" rIns="128016" bIns="144018" numCol="1" spcCol="1270" anchor="t" anchorCtr="0">
              <a:noAutofit/>
            </a:bodyPr>
            <a:lstStyle/>
            <a:p>
              <a:pPr marL="171450" lvl="1" indent="-171450" algn="just" defTabSz="800100">
                <a:spcBef>
                  <a:spcPct val="0"/>
                </a:spcBef>
                <a:spcAft>
                  <a:spcPct val="15000"/>
                </a:spcAft>
              </a:pPr>
              <a:endParaRPr lang="en-US" sz="1600" dirty="0" smtClean="0">
                <a:latin typeface="Times New Roman" pitchFamily="18" charset="0"/>
                <a:cs typeface="Times New Roman" pitchFamily="18" charset="0"/>
              </a:endParaRPr>
            </a:p>
            <a:p>
              <a:pPr marL="171450" lvl="1" indent="-171450" algn="just" defTabSz="800100">
                <a:spcBef>
                  <a:spcPct val="0"/>
                </a:spcBef>
                <a:spcAft>
                  <a:spcPct val="15000"/>
                </a:spcAft>
                <a:buChar char="••"/>
              </a:pPr>
              <a:r>
                <a:rPr lang="en-US" sz="1600" dirty="0" smtClean="0">
                  <a:latin typeface="Book Antiqua" pitchFamily="18" charset="0"/>
                  <a:cs typeface="Times New Roman" pitchFamily="18" charset="0"/>
                </a:rPr>
                <a:t>This allows the interviewer to probe and pose different sets of questions to different applicants.</a:t>
              </a:r>
              <a:endParaRPr lang="en-US" sz="1600" kern="1200" dirty="0">
                <a:latin typeface="Book Antiqua" pitchFamily="18" charset="0"/>
              </a:endParaRPr>
            </a:p>
          </p:txBody>
        </p:sp>
      </p:grpSp>
      <p:cxnSp>
        <p:nvCxnSpPr>
          <p:cNvPr id="27" name="Straight Connector 26"/>
          <p:cNvCxnSpPr/>
          <p:nvPr/>
        </p:nvCxnSpPr>
        <p:spPr>
          <a:xfrm rot="10800000">
            <a:off x="1600200" y="3505200"/>
            <a:ext cx="2133600" cy="1588"/>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rot="5400000">
            <a:off x="3581400" y="3656806"/>
            <a:ext cx="305594" cy="7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rot="5400000">
            <a:off x="1447006" y="3657600"/>
            <a:ext cx="305594" cy="7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rot="5400000">
            <a:off x="2514600" y="3276600"/>
            <a:ext cx="305594" cy="7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p:nvPr/>
        </p:nvCxnSpPr>
        <p:spPr>
          <a:xfrm rot="5400000">
            <a:off x="6858000" y="3428206"/>
            <a:ext cx="609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5"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6"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7" name="Rectangle 6"/>
          <p:cNvSpPr>
            <a:spLocks noChangeArrowheads="1"/>
          </p:cNvSpPr>
          <p:nvPr/>
        </p:nvSpPr>
        <p:spPr bwMode="auto">
          <a:xfrm>
            <a:off x="0" y="0"/>
            <a:ext cx="9144000" cy="7620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2800" b="1" dirty="0" smtClean="0">
                <a:latin typeface="Rockwell" pitchFamily="18" charset="0"/>
              </a:rPr>
              <a:t>SELECTION METHODS Cont . . .</a:t>
            </a:r>
          </a:p>
        </p:txBody>
      </p:sp>
      <p:pic>
        <p:nvPicPr>
          <p:cNvPr id="8" name="Picture 4"/>
          <p:cNvPicPr>
            <a:picLocks noChangeAspect="1" noChangeArrowheads="1"/>
          </p:cNvPicPr>
          <p:nvPr/>
        </p:nvPicPr>
        <p:blipFill>
          <a:blip r:embed="rId2" cstate="print"/>
          <a:srcRect/>
          <a:stretch>
            <a:fillRect/>
          </a:stretch>
        </p:blipFill>
        <p:spPr bwMode="auto">
          <a:xfrm>
            <a:off x="838200" y="2092325"/>
            <a:ext cx="7772400" cy="4460875"/>
          </a:xfrm>
          <a:prstGeom prst="rect">
            <a:avLst/>
          </a:prstGeom>
          <a:ln w="88900" cap="sq" cmpd="thickThin">
            <a:solidFill>
              <a:srgbClr val="000000"/>
            </a:solidFill>
            <a:prstDash val="solid"/>
            <a:miter lim="800000"/>
          </a:ln>
          <a:effectLst>
            <a:innerShdw blurRad="76200">
              <a:srgbClr val="000000"/>
            </a:innerShdw>
          </a:effectLst>
        </p:spPr>
      </p:pic>
      <p:sp>
        <p:nvSpPr>
          <p:cNvPr id="9" name="TextBox 8"/>
          <p:cNvSpPr txBox="1"/>
          <p:nvPr/>
        </p:nvSpPr>
        <p:spPr>
          <a:xfrm>
            <a:off x="609600" y="874693"/>
            <a:ext cx="7543800" cy="954107"/>
          </a:xfrm>
          <a:prstGeom prst="rect">
            <a:avLst/>
          </a:prstGeom>
          <a:noFill/>
        </p:spPr>
        <p:txBody>
          <a:bodyPr wrap="square" rtlCol="0">
            <a:spAutoFit/>
          </a:bodyPr>
          <a:lstStyle/>
          <a:p>
            <a:pPr algn="ctr"/>
            <a:r>
              <a:rPr lang="en-US" sz="2800" b="1" dirty="0" smtClean="0">
                <a:latin typeface="Rockwell" pitchFamily="18" charset="0"/>
              </a:rPr>
              <a:t>CREATING STRUCTURED INTERVIEW QUESTIONS</a:t>
            </a:r>
            <a:endParaRPr lang="en-US" sz="1050" b="1" dirty="0">
              <a:latin typeface="Rockwell"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5"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6"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7" name="Rectangle 6"/>
          <p:cNvSpPr>
            <a:spLocks noChangeArrowheads="1"/>
          </p:cNvSpPr>
          <p:nvPr/>
        </p:nvSpPr>
        <p:spPr bwMode="auto">
          <a:xfrm>
            <a:off x="0" y="0"/>
            <a:ext cx="9144000" cy="7620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2800" b="1" dirty="0" smtClean="0">
                <a:latin typeface="Rockwell" pitchFamily="18" charset="0"/>
              </a:rPr>
              <a:t>SELECTION METHODS Cont . . .</a:t>
            </a:r>
          </a:p>
        </p:txBody>
      </p:sp>
      <p:pic>
        <p:nvPicPr>
          <p:cNvPr id="8" name="Picture 4"/>
          <p:cNvPicPr>
            <a:picLocks noChangeAspect="1" noChangeArrowheads="1"/>
          </p:cNvPicPr>
          <p:nvPr/>
        </p:nvPicPr>
        <p:blipFill>
          <a:blip r:embed="rId2" cstate="print"/>
          <a:srcRect/>
          <a:stretch>
            <a:fillRect/>
          </a:stretch>
        </p:blipFill>
        <p:spPr bwMode="auto">
          <a:xfrm>
            <a:off x="609600" y="914400"/>
            <a:ext cx="8382000" cy="4191000"/>
          </a:xfrm>
          <a:prstGeom prst="rect">
            <a:avLst/>
          </a:prstGeom>
          <a:ln w="88900" cap="sq" cmpd="thickThin">
            <a:solidFill>
              <a:srgbClr val="000000"/>
            </a:solidFill>
            <a:prstDash val="solid"/>
            <a:miter lim="800000"/>
          </a:ln>
          <a:effectLst>
            <a:innerShdw blurRad="76200">
              <a:srgbClr val="000000"/>
            </a:innerShdw>
          </a:effectLst>
        </p:spPr>
      </p:pic>
      <p:sp>
        <p:nvSpPr>
          <p:cNvPr id="9" name="Bevel 8"/>
          <p:cNvSpPr/>
          <p:nvPr/>
        </p:nvSpPr>
        <p:spPr>
          <a:xfrm>
            <a:off x="762000" y="5562600"/>
            <a:ext cx="3352800" cy="990600"/>
          </a:xfrm>
          <a:prstGeom prst="beve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latin typeface="Rockwell" pitchFamily="18" charset="0"/>
              </a:rPr>
              <a:t>INTERVIEW QUESTION</a:t>
            </a:r>
            <a:endParaRPr lang="en-US" sz="2000" b="1" dirty="0">
              <a:latin typeface="Rockwell"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6"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7"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8" name="Rectangle 7"/>
          <p:cNvSpPr>
            <a:spLocks noChangeArrowheads="1"/>
          </p:cNvSpPr>
          <p:nvPr/>
        </p:nvSpPr>
        <p:spPr bwMode="auto">
          <a:xfrm>
            <a:off x="0" y="0"/>
            <a:ext cx="9144000" cy="10668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4000" b="1" dirty="0" smtClean="0">
                <a:latin typeface="Rockwell" pitchFamily="18" charset="0"/>
              </a:rPr>
              <a:t>RECRUITMENT</a:t>
            </a:r>
          </a:p>
        </p:txBody>
      </p:sp>
      <p:sp>
        <p:nvSpPr>
          <p:cNvPr id="9" name="TextBox 8"/>
          <p:cNvSpPr txBox="1"/>
          <p:nvPr/>
        </p:nvSpPr>
        <p:spPr>
          <a:xfrm>
            <a:off x="914400" y="1447800"/>
            <a:ext cx="7620000"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50000"/>
              </a:lnSpc>
            </a:pPr>
            <a:r>
              <a:rPr lang="en-US" sz="2200" dirty="0" smtClean="0">
                <a:latin typeface="Book Antiqua" pitchFamily="18" charset="0"/>
              </a:rPr>
              <a:t>The Process of generating a pool of qualified candidates for a particular job.</a:t>
            </a:r>
          </a:p>
        </p:txBody>
      </p:sp>
      <p:sp>
        <p:nvSpPr>
          <p:cNvPr id="10" name="TextBox 9"/>
          <p:cNvSpPr txBox="1"/>
          <p:nvPr/>
        </p:nvSpPr>
        <p:spPr>
          <a:xfrm>
            <a:off x="914400" y="5562600"/>
            <a:ext cx="7620000" cy="5500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hangingPunct="0">
              <a:lnSpc>
                <a:spcPct val="150000"/>
              </a:lnSpc>
            </a:pPr>
            <a:r>
              <a:rPr lang="en-US" sz="2200" dirty="0" smtClean="0">
                <a:latin typeface="Book Antiqua" pitchFamily="18" charset="0"/>
              </a:rPr>
              <a:t>The Process of discovering potential candidates.</a:t>
            </a:r>
          </a:p>
        </p:txBody>
      </p:sp>
      <p:sp>
        <p:nvSpPr>
          <p:cNvPr id="13" name="Rectangle 12"/>
          <p:cNvSpPr/>
          <p:nvPr/>
        </p:nvSpPr>
        <p:spPr>
          <a:xfrm>
            <a:off x="1752600" y="3581400"/>
            <a:ext cx="862737" cy="646331"/>
          </a:xfrm>
          <a:prstGeom prst="rect">
            <a:avLst/>
          </a:prstGeom>
          <a:ln>
            <a:noFill/>
          </a:ln>
        </p:spPr>
        <p:style>
          <a:lnRef idx="2">
            <a:schemeClr val="dk1"/>
          </a:lnRef>
          <a:fillRef idx="1">
            <a:schemeClr val="lt1"/>
          </a:fillRef>
          <a:effectRef idx="0">
            <a:schemeClr val="dk1"/>
          </a:effectRef>
          <a:fontRef idx="minor">
            <a:schemeClr val="dk1"/>
          </a:fontRef>
        </p:style>
        <p:txBody>
          <a:bodyPr wrap="none">
            <a:spAutoFit/>
          </a:bodyPr>
          <a:lstStyle/>
          <a:p>
            <a:pPr algn="ctr"/>
            <a:r>
              <a:rPr lang="en-US" sz="3600" b="1" dirty="0" smtClean="0">
                <a:latin typeface="Bell MT" pitchFamily="18" charset="0"/>
              </a:rPr>
              <a:t>OR</a:t>
            </a:r>
            <a:endParaRPr lang="en-US" sz="3600" dirty="0"/>
          </a:p>
        </p:txBody>
      </p:sp>
      <p:pic>
        <p:nvPicPr>
          <p:cNvPr id="41986" name="Picture 2" descr="http://www.goodstaff.com/wp-content/uploads/2010/09/Recruiting.jpg"/>
          <p:cNvPicPr>
            <a:picLocks noChangeAspect="1" noChangeArrowheads="1"/>
          </p:cNvPicPr>
          <p:nvPr/>
        </p:nvPicPr>
        <p:blipFill>
          <a:blip r:embed="rId2" cstate="print"/>
          <a:srcRect/>
          <a:stretch>
            <a:fillRect/>
          </a:stretch>
        </p:blipFill>
        <p:spPr bwMode="auto">
          <a:xfrm>
            <a:off x="5105400" y="2971800"/>
            <a:ext cx="3453467" cy="1981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Connector 286"/>
          <p:cNvCxnSpPr/>
          <p:nvPr/>
        </p:nvCxnSpPr>
        <p:spPr>
          <a:xfrm rot="10800000">
            <a:off x="1447801" y="1905000"/>
            <a:ext cx="228601" cy="1588"/>
          </a:xfrm>
          <a:prstGeom prst="line">
            <a:avLst/>
          </a:prstGeom>
          <a:ln/>
        </p:spPr>
        <p:style>
          <a:lnRef idx="2">
            <a:schemeClr val="accent2"/>
          </a:lnRef>
          <a:fillRef idx="1">
            <a:schemeClr val="lt1"/>
          </a:fillRef>
          <a:effectRef idx="0">
            <a:schemeClr val="accent2"/>
          </a:effectRef>
          <a:fontRef idx="minor">
            <a:schemeClr val="dk1"/>
          </a:fontRef>
        </p:style>
      </p:cxnSp>
      <p:cxnSp>
        <p:nvCxnSpPr>
          <p:cNvPr id="44" name="Straight Connector 43"/>
          <p:cNvCxnSpPr/>
          <p:nvPr/>
        </p:nvCxnSpPr>
        <p:spPr>
          <a:xfrm rot="10800000">
            <a:off x="1447801" y="1295400"/>
            <a:ext cx="228601" cy="1588"/>
          </a:xfrm>
          <a:prstGeom prst="line">
            <a:avLst/>
          </a:prstGeom>
          <a:ln/>
        </p:spPr>
        <p:style>
          <a:lnRef idx="2">
            <a:schemeClr val="accent2"/>
          </a:lnRef>
          <a:fillRef idx="1">
            <a:schemeClr val="lt1"/>
          </a:fillRef>
          <a:effectRef idx="0">
            <a:schemeClr val="accent2"/>
          </a:effectRef>
          <a:fontRef idx="minor">
            <a:schemeClr val="dk1"/>
          </a:fontRef>
        </p:style>
      </p:cxnSp>
      <p:cxnSp>
        <p:nvCxnSpPr>
          <p:cNvPr id="274" name="Straight Arrow Connector 273"/>
          <p:cNvCxnSpPr/>
          <p:nvPr/>
        </p:nvCxnSpPr>
        <p:spPr>
          <a:xfrm rot="10800000">
            <a:off x="3413301" y="4876800"/>
            <a:ext cx="396699" cy="8094"/>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250" name="Straight Arrow Connector 249"/>
          <p:cNvCxnSpPr/>
          <p:nvPr/>
        </p:nvCxnSpPr>
        <p:spPr>
          <a:xfrm rot="10800000">
            <a:off x="3429000" y="1676400"/>
            <a:ext cx="396699" cy="8094"/>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145" name="Straight Connector 144"/>
          <p:cNvCxnSpPr/>
          <p:nvPr/>
        </p:nvCxnSpPr>
        <p:spPr>
          <a:xfrm rot="5400000" flipH="1" flipV="1">
            <a:off x="6934200" y="2819400"/>
            <a:ext cx="305594" cy="794"/>
          </a:xfrm>
          <a:prstGeom prst="line">
            <a:avLst/>
          </a:prstGeom>
          <a:ln/>
        </p:spPr>
        <p:style>
          <a:lnRef idx="2">
            <a:schemeClr val="accent2"/>
          </a:lnRef>
          <a:fillRef idx="1">
            <a:schemeClr val="lt1"/>
          </a:fillRef>
          <a:effectRef idx="0">
            <a:schemeClr val="accent2"/>
          </a:effectRef>
          <a:fontRef idx="minor">
            <a:schemeClr val="dk1"/>
          </a:fontRef>
        </p:style>
      </p:cxnSp>
      <p:cxnSp>
        <p:nvCxnSpPr>
          <p:cNvPr id="146" name="Straight Connector 145"/>
          <p:cNvCxnSpPr/>
          <p:nvPr/>
        </p:nvCxnSpPr>
        <p:spPr>
          <a:xfrm rot="5400000" flipH="1" flipV="1">
            <a:off x="7924800" y="2819400"/>
            <a:ext cx="305594" cy="794"/>
          </a:xfrm>
          <a:prstGeom prst="line">
            <a:avLst/>
          </a:prstGeom>
          <a:ln/>
        </p:spPr>
        <p:style>
          <a:lnRef idx="2">
            <a:schemeClr val="accent2"/>
          </a:lnRef>
          <a:fillRef idx="1">
            <a:schemeClr val="lt1"/>
          </a:fillRef>
          <a:effectRef idx="0">
            <a:schemeClr val="accent2"/>
          </a:effectRef>
          <a:fontRef idx="minor">
            <a:schemeClr val="dk1"/>
          </a:fontRef>
        </p:style>
      </p:cxnSp>
      <p:cxnSp>
        <p:nvCxnSpPr>
          <p:cNvPr id="113" name="Straight Connector 112"/>
          <p:cNvCxnSpPr/>
          <p:nvPr/>
        </p:nvCxnSpPr>
        <p:spPr>
          <a:xfrm rot="10800000">
            <a:off x="7543800" y="1827212"/>
            <a:ext cx="228600" cy="1588"/>
          </a:xfrm>
          <a:prstGeom prst="line">
            <a:avLst/>
          </a:prstGeom>
          <a:ln/>
        </p:spPr>
        <p:style>
          <a:lnRef idx="2">
            <a:schemeClr val="accent2"/>
          </a:lnRef>
          <a:fillRef idx="1">
            <a:schemeClr val="lt1"/>
          </a:fillRef>
          <a:effectRef idx="0">
            <a:schemeClr val="accent2"/>
          </a:effectRef>
          <a:fontRef idx="minor">
            <a:schemeClr val="dk1"/>
          </a:fontRef>
        </p:style>
      </p:cxnSp>
      <p:cxnSp>
        <p:nvCxnSpPr>
          <p:cNvPr id="89" name="Straight Connector 88"/>
          <p:cNvCxnSpPr/>
          <p:nvPr/>
        </p:nvCxnSpPr>
        <p:spPr>
          <a:xfrm rot="5400000" flipH="1" flipV="1">
            <a:off x="6933406" y="456406"/>
            <a:ext cx="305594" cy="794"/>
          </a:xfrm>
          <a:prstGeom prst="line">
            <a:avLst/>
          </a:prstGeom>
          <a:ln/>
        </p:spPr>
        <p:style>
          <a:lnRef idx="2">
            <a:schemeClr val="accent2"/>
          </a:lnRef>
          <a:fillRef idx="1">
            <a:schemeClr val="lt1"/>
          </a:fillRef>
          <a:effectRef idx="0">
            <a:schemeClr val="accent2"/>
          </a:effectRef>
          <a:fontRef idx="minor">
            <a:schemeClr val="dk1"/>
          </a:fontRef>
        </p:style>
      </p:cxnSp>
      <p:cxnSp>
        <p:nvCxnSpPr>
          <p:cNvPr id="90" name="Straight Connector 89"/>
          <p:cNvCxnSpPr/>
          <p:nvPr/>
        </p:nvCxnSpPr>
        <p:spPr>
          <a:xfrm rot="5400000" flipH="1" flipV="1">
            <a:off x="7772400" y="457200"/>
            <a:ext cx="305594" cy="794"/>
          </a:xfrm>
          <a:prstGeom prst="line">
            <a:avLst/>
          </a:prstGeom>
          <a:ln/>
        </p:spPr>
        <p:style>
          <a:lnRef idx="2">
            <a:schemeClr val="accent2"/>
          </a:lnRef>
          <a:fillRef idx="1">
            <a:schemeClr val="lt1"/>
          </a:fillRef>
          <a:effectRef idx="0">
            <a:schemeClr val="accent2"/>
          </a:effectRef>
          <a:fontRef idx="minor">
            <a:schemeClr val="dk1"/>
          </a:fontRef>
        </p:style>
      </p:cxnSp>
      <p:cxnSp>
        <p:nvCxnSpPr>
          <p:cNvPr id="91" name="Straight Connector 90"/>
          <p:cNvCxnSpPr/>
          <p:nvPr/>
        </p:nvCxnSpPr>
        <p:spPr>
          <a:xfrm rot="5400000" flipH="1" flipV="1">
            <a:off x="8534400" y="456406"/>
            <a:ext cx="305594" cy="794"/>
          </a:xfrm>
          <a:prstGeom prst="line">
            <a:avLst/>
          </a:prstGeom>
          <a:ln/>
        </p:spPr>
        <p:style>
          <a:lnRef idx="2">
            <a:schemeClr val="accent2"/>
          </a:lnRef>
          <a:fillRef idx="1">
            <a:schemeClr val="lt1"/>
          </a:fillRef>
          <a:effectRef idx="0">
            <a:schemeClr val="accent2"/>
          </a:effectRef>
          <a:fontRef idx="minor">
            <a:schemeClr val="dk1"/>
          </a:fontRef>
        </p:style>
      </p:cxnSp>
      <p:grpSp>
        <p:nvGrpSpPr>
          <p:cNvPr id="2" name="Group 265"/>
          <p:cNvGrpSpPr/>
          <p:nvPr/>
        </p:nvGrpSpPr>
        <p:grpSpPr>
          <a:xfrm>
            <a:off x="3619500" y="2921000"/>
            <a:ext cx="1485900" cy="584200"/>
            <a:chOff x="2305050" y="1778000"/>
            <a:chExt cx="1485900" cy="508000"/>
          </a:xfrm>
        </p:grpSpPr>
        <p:sp>
          <p:nvSpPr>
            <p:cNvPr id="8" name="Rounded Rectangle 7"/>
            <p:cNvSpPr/>
            <p:nvPr/>
          </p:nvSpPr>
          <p:spPr>
            <a:xfrm>
              <a:off x="2305050" y="1778000"/>
              <a:ext cx="1485900" cy="508000"/>
            </a:xfrm>
            <a:prstGeom prst="roundRect">
              <a:avLst>
                <a:gd name="adj" fmla="val 10000"/>
              </a:avLst>
            </a:prstGeom>
          </p:spPr>
          <p:style>
            <a:lnRef idx="2">
              <a:schemeClr val="dk1"/>
            </a:lnRef>
            <a:fillRef idx="1">
              <a:schemeClr val="lt1"/>
            </a:fillRef>
            <a:effectRef idx="0">
              <a:schemeClr val="dk1"/>
            </a:effectRef>
            <a:fontRef idx="minor">
              <a:schemeClr val="dk1"/>
            </a:fontRef>
          </p:style>
        </p:sp>
        <p:sp>
          <p:nvSpPr>
            <p:cNvPr id="9" name="Rounded Rectangle 4"/>
            <p:cNvSpPr/>
            <p:nvPr/>
          </p:nvSpPr>
          <p:spPr>
            <a:xfrm>
              <a:off x="2319929" y="1792879"/>
              <a:ext cx="1456142" cy="478242"/>
            </a:xfrm>
            <a:prstGeom prst="rect">
              <a:avLst/>
            </a:prstGeom>
          </p:spPr>
          <p:style>
            <a:lnRef idx="2">
              <a:schemeClr val="dk1"/>
            </a:lnRef>
            <a:fillRef idx="1">
              <a:schemeClr val="lt1"/>
            </a:fillRef>
            <a:effectRef idx="0">
              <a:schemeClr val="dk1"/>
            </a:effectRef>
            <a:fontRef idx="minor">
              <a:schemeClr val="dk1"/>
            </a:fontRef>
          </p:style>
          <p:txBody>
            <a:bodyPr spcFirstLastPara="0" vert="horz" wrap="square" lIns="7620" tIns="7620" rIns="7620" bIns="7620" numCol="1" spcCol="1270" anchor="ctr" anchorCtr="0">
              <a:noAutofit/>
            </a:bodyPr>
            <a:lstStyle/>
            <a:p>
              <a:pPr lvl="0" algn="ctr" defTabSz="533400">
                <a:spcBef>
                  <a:spcPct val="0"/>
                </a:spcBef>
              </a:pPr>
              <a:r>
                <a:rPr lang="en-US" sz="1200" dirty="0" smtClean="0">
                  <a:latin typeface="Algerian" pitchFamily="82" charset="0"/>
                </a:rPr>
                <a:t>Recruitment</a:t>
              </a:r>
            </a:p>
            <a:p>
              <a:pPr lvl="0" algn="ctr" defTabSz="533400">
                <a:lnSpc>
                  <a:spcPct val="90000"/>
                </a:lnSpc>
                <a:spcBef>
                  <a:spcPct val="0"/>
                </a:spcBef>
              </a:pPr>
              <a:r>
                <a:rPr lang="en-US" sz="1200" dirty="0" smtClean="0">
                  <a:latin typeface="Algerian" pitchFamily="82" charset="0"/>
                </a:rPr>
                <a:t>&amp;</a:t>
              </a:r>
            </a:p>
            <a:p>
              <a:pPr lvl="0" algn="ctr" defTabSz="533400">
                <a:lnSpc>
                  <a:spcPct val="90000"/>
                </a:lnSpc>
                <a:spcBef>
                  <a:spcPct val="0"/>
                </a:spcBef>
                <a:spcAft>
                  <a:spcPct val="35000"/>
                </a:spcAft>
              </a:pPr>
              <a:r>
                <a:rPr lang="en-US" sz="1200" dirty="0" smtClean="0">
                  <a:latin typeface="Algerian" pitchFamily="82" charset="0"/>
                </a:rPr>
                <a:t> Selection</a:t>
              </a:r>
              <a:endParaRPr lang="en-US" sz="1200" kern="1200" dirty="0" smtClean="0">
                <a:latin typeface="Algerian" pitchFamily="82" charset="0"/>
              </a:endParaRPr>
            </a:p>
          </p:txBody>
        </p:sp>
      </p:grpSp>
      <p:grpSp>
        <p:nvGrpSpPr>
          <p:cNvPr id="3" name="Group 124"/>
          <p:cNvGrpSpPr/>
          <p:nvPr/>
        </p:nvGrpSpPr>
        <p:grpSpPr>
          <a:xfrm>
            <a:off x="3733800" y="1447800"/>
            <a:ext cx="1295400" cy="533400"/>
            <a:chOff x="2586632" y="740171"/>
            <a:chExt cx="922734" cy="461367"/>
          </a:xfrm>
        </p:grpSpPr>
        <p:sp>
          <p:nvSpPr>
            <p:cNvPr id="11" name="Rounded Rectangle 10"/>
            <p:cNvSpPr/>
            <p:nvPr/>
          </p:nvSpPr>
          <p:spPr>
            <a:xfrm>
              <a:off x="2586632" y="740171"/>
              <a:ext cx="922734" cy="461367"/>
            </a:xfrm>
            <a:prstGeom prst="roundRect">
              <a:avLst>
                <a:gd name="adj" fmla="val 10000"/>
              </a:avLst>
            </a:prstGeom>
          </p:spPr>
          <p:style>
            <a:lnRef idx="2">
              <a:schemeClr val="accent2"/>
            </a:lnRef>
            <a:fillRef idx="1">
              <a:schemeClr val="lt1"/>
            </a:fillRef>
            <a:effectRef idx="0">
              <a:schemeClr val="accent2"/>
            </a:effectRef>
            <a:fontRef idx="minor">
              <a:schemeClr val="dk1"/>
            </a:fontRef>
          </p:style>
        </p:sp>
        <p:sp>
          <p:nvSpPr>
            <p:cNvPr id="12" name="Rounded Rectangle 4"/>
            <p:cNvSpPr/>
            <p:nvPr/>
          </p:nvSpPr>
          <p:spPr>
            <a:xfrm>
              <a:off x="2600145" y="753684"/>
              <a:ext cx="895708" cy="434341"/>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200" b="1" dirty="0" smtClean="0">
                  <a:latin typeface="Bell MT" pitchFamily="18" charset="0"/>
                </a:rPr>
                <a:t>RECRUITMENT</a:t>
              </a:r>
              <a:endParaRPr lang="en-US" sz="1200" b="1" kern="1200" dirty="0" smtClean="0">
                <a:latin typeface="Bell MT" pitchFamily="18" charset="0"/>
              </a:endParaRPr>
            </a:p>
          </p:txBody>
        </p:sp>
      </p:grpSp>
      <p:grpSp>
        <p:nvGrpSpPr>
          <p:cNvPr id="4" name="Group 124"/>
          <p:cNvGrpSpPr/>
          <p:nvPr/>
        </p:nvGrpSpPr>
        <p:grpSpPr>
          <a:xfrm>
            <a:off x="2204483" y="394012"/>
            <a:ext cx="1072117" cy="444188"/>
            <a:chOff x="2586632" y="740171"/>
            <a:chExt cx="922734" cy="461367"/>
          </a:xfrm>
        </p:grpSpPr>
        <p:sp>
          <p:nvSpPr>
            <p:cNvPr id="17" name="Rounded Rectangle 16"/>
            <p:cNvSpPr/>
            <p:nvPr/>
          </p:nvSpPr>
          <p:spPr>
            <a:xfrm>
              <a:off x="2586632" y="740171"/>
              <a:ext cx="922734" cy="461367"/>
            </a:xfrm>
            <a:prstGeom prst="roundRect">
              <a:avLst>
                <a:gd name="adj" fmla="val 10000"/>
              </a:avLst>
            </a:prstGeom>
          </p:spPr>
          <p:style>
            <a:lnRef idx="2">
              <a:schemeClr val="accent2"/>
            </a:lnRef>
            <a:fillRef idx="1">
              <a:schemeClr val="lt1"/>
            </a:fillRef>
            <a:effectRef idx="0">
              <a:schemeClr val="accent2"/>
            </a:effectRef>
            <a:fontRef idx="minor">
              <a:schemeClr val="dk1"/>
            </a:fontRef>
          </p:style>
        </p:sp>
        <p:sp>
          <p:nvSpPr>
            <p:cNvPr id="18" name="Rounded Rectangle 4"/>
            <p:cNvSpPr/>
            <p:nvPr/>
          </p:nvSpPr>
          <p:spPr>
            <a:xfrm>
              <a:off x="2600145" y="753684"/>
              <a:ext cx="895708" cy="434341"/>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200" b="1" dirty="0" smtClean="0">
                  <a:latin typeface="Bell MT" pitchFamily="18" charset="0"/>
                </a:rPr>
                <a:t>Recruitment</a:t>
              </a:r>
            </a:p>
            <a:p>
              <a:pPr lvl="0" algn="ctr" defTabSz="444500">
                <a:lnSpc>
                  <a:spcPct val="90000"/>
                </a:lnSpc>
                <a:spcBef>
                  <a:spcPct val="0"/>
                </a:spcBef>
              </a:pPr>
              <a:r>
                <a:rPr lang="en-US" sz="1200" b="1" kern="1200" dirty="0" smtClean="0">
                  <a:latin typeface="Bell MT" pitchFamily="18" charset="0"/>
                </a:rPr>
                <a:t>Goals</a:t>
              </a:r>
            </a:p>
          </p:txBody>
        </p:sp>
      </p:grpSp>
      <p:sp>
        <p:nvSpPr>
          <p:cNvPr id="21" name="Rounded Rectangle 4"/>
          <p:cNvSpPr/>
          <p:nvPr/>
        </p:nvSpPr>
        <p:spPr>
          <a:xfrm>
            <a:off x="243369" y="115232"/>
            <a:ext cx="1331427" cy="418168"/>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000" b="1" dirty="0" smtClean="0">
                <a:latin typeface="Bell MT" pitchFamily="18" charset="0"/>
              </a:rPr>
              <a:t>Attract the Qualified Applicants</a:t>
            </a:r>
            <a:endParaRPr lang="en-US" sz="900" b="1" dirty="0" smtClean="0">
              <a:latin typeface="Bell MT" pitchFamily="18" charset="0"/>
            </a:endParaRPr>
          </a:p>
        </p:txBody>
      </p:sp>
      <p:sp>
        <p:nvSpPr>
          <p:cNvPr id="24" name="Rounded Rectangle 4"/>
          <p:cNvSpPr/>
          <p:nvPr/>
        </p:nvSpPr>
        <p:spPr>
          <a:xfrm>
            <a:off x="228600" y="648632"/>
            <a:ext cx="1331427" cy="418168"/>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000" b="1" dirty="0" smtClean="0">
                <a:latin typeface="Bell MT" pitchFamily="18" charset="0"/>
              </a:rPr>
              <a:t>Encourage Unqualified Applicants to self select themselves out</a:t>
            </a:r>
            <a:endParaRPr lang="en-US" sz="1000" b="1" kern="1200" dirty="0" smtClean="0">
              <a:latin typeface="Bell MT" pitchFamily="18" charset="0"/>
            </a:endParaRPr>
          </a:p>
        </p:txBody>
      </p:sp>
      <p:cxnSp>
        <p:nvCxnSpPr>
          <p:cNvPr id="25" name="Straight Connector 24"/>
          <p:cNvCxnSpPr/>
          <p:nvPr/>
        </p:nvCxnSpPr>
        <p:spPr>
          <a:xfrm rot="5400000" flipH="1" flipV="1">
            <a:off x="1517889" y="609600"/>
            <a:ext cx="610394" cy="794"/>
          </a:xfrm>
          <a:prstGeom prst="line">
            <a:avLst/>
          </a:prstGeom>
          <a:ln/>
        </p:spPr>
        <p:style>
          <a:lnRef idx="2">
            <a:schemeClr val="accent2"/>
          </a:lnRef>
          <a:fillRef idx="1">
            <a:schemeClr val="lt1"/>
          </a:fillRef>
          <a:effectRef idx="0">
            <a:schemeClr val="accent2"/>
          </a:effectRef>
          <a:fontRef idx="minor">
            <a:schemeClr val="dk1"/>
          </a:fontRef>
        </p:style>
      </p:cxnSp>
      <p:cxnSp>
        <p:nvCxnSpPr>
          <p:cNvPr id="28" name="Straight Arrow Connector 27"/>
          <p:cNvCxnSpPr/>
          <p:nvPr/>
        </p:nvCxnSpPr>
        <p:spPr>
          <a:xfrm rot="10800000">
            <a:off x="1594883" y="914400"/>
            <a:ext cx="228600" cy="1588"/>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1" name="Straight Arrow Connector 30"/>
          <p:cNvCxnSpPr/>
          <p:nvPr/>
        </p:nvCxnSpPr>
        <p:spPr>
          <a:xfrm rot="10800000">
            <a:off x="1594883" y="304801"/>
            <a:ext cx="228600" cy="1588"/>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2" name="Straight Arrow Connector 31"/>
          <p:cNvCxnSpPr>
            <a:stCxn id="18" idx="1"/>
          </p:cNvCxnSpPr>
          <p:nvPr/>
        </p:nvCxnSpPr>
        <p:spPr>
          <a:xfrm rot="10800000">
            <a:off x="1823486" y="608012"/>
            <a:ext cx="396699" cy="8094"/>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grpSp>
        <p:nvGrpSpPr>
          <p:cNvPr id="5" name="Group 124"/>
          <p:cNvGrpSpPr/>
          <p:nvPr/>
        </p:nvGrpSpPr>
        <p:grpSpPr>
          <a:xfrm>
            <a:off x="2209800" y="1371600"/>
            <a:ext cx="1066800" cy="444188"/>
            <a:chOff x="2586632" y="740171"/>
            <a:chExt cx="922734" cy="461367"/>
          </a:xfrm>
        </p:grpSpPr>
        <p:sp>
          <p:nvSpPr>
            <p:cNvPr id="34" name="Rounded Rectangle 33"/>
            <p:cNvSpPr/>
            <p:nvPr/>
          </p:nvSpPr>
          <p:spPr>
            <a:xfrm>
              <a:off x="2586632" y="740171"/>
              <a:ext cx="922734" cy="461367"/>
            </a:xfrm>
            <a:prstGeom prst="roundRect">
              <a:avLst>
                <a:gd name="adj" fmla="val 10000"/>
              </a:avLst>
            </a:prstGeom>
          </p:spPr>
          <p:style>
            <a:lnRef idx="2">
              <a:schemeClr val="accent2"/>
            </a:lnRef>
            <a:fillRef idx="1">
              <a:schemeClr val="lt1"/>
            </a:fillRef>
            <a:effectRef idx="0">
              <a:schemeClr val="accent2"/>
            </a:effectRef>
            <a:fontRef idx="minor">
              <a:schemeClr val="dk1"/>
            </a:fontRef>
          </p:style>
        </p:sp>
        <p:sp>
          <p:nvSpPr>
            <p:cNvPr id="35" name="Rounded Rectangle 4"/>
            <p:cNvSpPr/>
            <p:nvPr/>
          </p:nvSpPr>
          <p:spPr>
            <a:xfrm>
              <a:off x="2600145" y="753684"/>
              <a:ext cx="895708" cy="434341"/>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200" b="1" dirty="0" smtClean="0">
                  <a:latin typeface="Bell MT" pitchFamily="18" charset="0"/>
                </a:rPr>
                <a:t>Recruitment</a:t>
              </a:r>
            </a:p>
            <a:p>
              <a:pPr lvl="0" algn="ctr" defTabSz="444500">
                <a:lnSpc>
                  <a:spcPct val="90000"/>
                </a:lnSpc>
                <a:spcBef>
                  <a:spcPct val="0"/>
                </a:spcBef>
              </a:pPr>
              <a:r>
                <a:rPr lang="en-US" sz="1200" b="1" dirty="0" smtClean="0">
                  <a:latin typeface="Bell MT" pitchFamily="18" charset="0"/>
                </a:rPr>
                <a:t>(2 way process)</a:t>
              </a:r>
            </a:p>
          </p:txBody>
        </p:sp>
      </p:grpSp>
      <p:sp>
        <p:nvSpPr>
          <p:cNvPr id="38" name="Rounded Rectangle 4"/>
          <p:cNvSpPr/>
          <p:nvPr/>
        </p:nvSpPr>
        <p:spPr>
          <a:xfrm>
            <a:off x="243369" y="1182032"/>
            <a:ext cx="1331427" cy="418168"/>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000" b="1" kern="1200" dirty="0" smtClean="0">
                <a:latin typeface="Bell MT" pitchFamily="18" charset="0"/>
              </a:rPr>
              <a:t>Organization is looking for a Qualified Applicants</a:t>
            </a:r>
          </a:p>
        </p:txBody>
      </p:sp>
      <p:sp>
        <p:nvSpPr>
          <p:cNvPr id="41" name="Rounded Rectangle 4"/>
          <p:cNvSpPr/>
          <p:nvPr/>
        </p:nvSpPr>
        <p:spPr>
          <a:xfrm>
            <a:off x="228600" y="1676400"/>
            <a:ext cx="1331427" cy="418168"/>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000" b="1" kern="1200" dirty="0" smtClean="0">
                <a:latin typeface="Bell MT" pitchFamily="18" charset="0"/>
              </a:rPr>
              <a:t>Applicants are also looking for the Opportunities</a:t>
            </a:r>
          </a:p>
        </p:txBody>
      </p:sp>
      <p:cxnSp>
        <p:nvCxnSpPr>
          <p:cNvPr id="42" name="Straight Connector 41"/>
          <p:cNvCxnSpPr/>
          <p:nvPr/>
        </p:nvCxnSpPr>
        <p:spPr>
          <a:xfrm rot="5400000" flipH="1" flipV="1">
            <a:off x="1371600" y="1599406"/>
            <a:ext cx="610394" cy="794"/>
          </a:xfrm>
          <a:prstGeom prst="line">
            <a:avLst/>
          </a:prstGeom>
          <a:ln/>
        </p:spPr>
        <p:style>
          <a:lnRef idx="2">
            <a:schemeClr val="accent2"/>
          </a:lnRef>
          <a:fillRef idx="1">
            <a:schemeClr val="lt1"/>
          </a:fillRef>
          <a:effectRef idx="0">
            <a:schemeClr val="accent2"/>
          </a:effectRef>
          <a:fontRef idx="minor">
            <a:schemeClr val="dk1"/>
          </a:fontRef>
        </p:style>
      </p:cxnSp>
      <p:cxnSp>
        <p:nvCxnSpPr>
          <p:cNvPr id="43" name="Straight Connector 42"/>
          <p:cNvCxnSpPr/>
          <p:nvPr/>
        </p:nvCxnSpPr>
        <p:spPr>
          <a:xfrm rot="5400000" flipH="1" flipV="1">
            <a:off x="-153194" y="1600200"/>
            <a:ext cx="610394" cy="794"/>
          </a:xfrm>
          <a:prstGeom prst="line">
            <a:avLst/>
          </a:prstGeom>
          <a:ln/>
        </p:spPr>
        <p:style>
          <a:lnRef idx="2">
            <a:schemeClr val="accent2"/>
          </a:lnRef>
          <a:fillRef idx="1">
            <a:schemeClr val="lt1"/>
          </a:fillRef>
          <a:effectRef idx="0">
            <a:schemeClr val="accent2"/>
          </a:effectRef>
          <a:fontRef idx="minor">
            <a:schemeClr val="dk1"/>
          </a:fontRef>
        </p:style>
      </p:cxnSp>
      <p:cxnSp>
        <p:nvCxnSpPr>
          <p:cNvPr id="46" name="Straight Connector 45"/>
          <p:cNvCxnSpPr/>
          <p:nvPr/>
        </p:nvCxnSpPr>
        <p:spPr>
          <a:xfrm rot="10800000">
            <a:off x="152400" y="1295400"/>
            <a:ext cx="76200" cy="1588"/>
          </a:xfrm>
          <a:prstGeom prst="line">
            <a:avLst/>
          </a:prstGeom>
          <a:ln/>
        </p:spPr>
        <p:style>
          <a:lnRef idx="2">
            <a:schemeClr val="accent2"/>
          </a:lnRef>
          <a:fillRef idx="1">
            <a:schemeClr val="lt1"/>
          </a:fillRef>
          <a:effectRef idx="0">
            <a:schemeClr val="accent2"/>
          </a:effectRef>
          <a:fontRef idx="minor">
            <a:schemeClr val="dk1"/>
          </a:fontRef>
        </p:style>
      </p:cxnSp>
      <p:cxnSp>
        <p:nvCxnSpPr>
          <p:cNvPr id="47" name="Straight Connector 46"/>
          <p:cNvCxnSpPr/>
          <p:nvPr/>
        </p:nvCxnSpPr>
        <p:spPr>
          <a:xfrm rot="10800000">
            <a:off x="152400" y="1903411"/>
            <a:ext cx="76200" cy="1588"/>
          </a:xfrm>
          <a:prstGeom prst="line">
            <a:avLst/>
          </a:prstGeom>
          <a:ln/>
        </p:spPr>
        <p:style>
          <a:lnRef idx="2">
            <a:schemeClr val="accent2"/>
          </a:lnRef>
          <a:fillRef idx="1">
            <a:schemeClr val="lt1"/>
          </a:fillRef>
          <a:effectRef idx="0">
            <a:schemeClr val="accent2"/>
          </a:effectRef>
          <a:fontRef idx="minor">
            <a:schemeClr val="dk1"/>
          </a:fontRef>
        </p:style>
      </p:cxnSp>
      <p:cxnSp>
        <p:nvCxnSpPr>
          <p:cNvPr id="48" name="Straight Arrow Connector 47"/>
          <p:cNvCxnSpPr>
            <a:stCxn id="35" idx="1"/>
          </p:cNvCxnSpPr>
          <p:nvPr/>
        </p:nvCxnSpPr>
        <p:spPr>
          <a:xfrm rot="10800000">
            <a:off x="1752601" y="1587188"/>
            <a:ext cx="472823" cy="6506"/>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grpSp>
        <p:nvGrpSpPr>
          <p:cNvPr id="6" name="Group 124"/>
          <p:cNvGrpSpPr/>
          <p:nvPr/>
        </p:nvGrpSpPr>
        <p:grpSpPr>
          <a:xfrm>
            <a:off x="2209800" y="2362200"/>
            <a:ext cx="1066800" cy="520388"/>
            <a:chOff x="2586632" y="740171"/>
            <a:chExt cx="922734" cy="461367"/>
          </a:xfrm>
        </p:grpSpPr>
        <p:sp>
          <p:nvSpPr>
            <p:cNvPr id="52" name="Rounded Rectangle 51"/>
            <p:cNvSpPr/>
            <p:nvPr/>
          </p:nvSpPr>
          <p:spPr>
            <a:xfrm>
              <a:off x="2586632" y="740171"/>
              <a:ext cx="922734" cy="461367"/>
            </a:xfrm>
            <a:prstGeom prst="roundRect">
              <a:avLst>
                <a:gd name="adj" fmla="val 10000"/>
              </a:avLst>
            </a:prstGeom>
          </p:spPr>
          <p:style>
            <a:lnRef idx="2">
              <a:schemeClr val="accent2"/>
            </a:lnRef>
            <a:fillRef idx="1">
              <a:schemeClr val="lt1"/>
            </a:fillRef>
            <a:effectRef idx="0">
              <a:schemeClr val="accent2"/>
            </a:effectRef>
            <a:fontRef idx="minor">
              <a:schemeClr val="dk1"/>
            </a:fontRef>
          </p:style>
        </p:sp>
        <p:sp>
          <p:nvSpPr>
            <p:cNvPr id="53" name="Rounded Rectangle 4"/>
            <p:cNvSpPr/>
            <p:nvPr/>
          </p:nvSpPr>
          <p:spPr>
            <a:xfrm>
              <a:off x="2600145" y="753684"/>
              <a:ext cx="895708" cy="434341"/>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200" b="1" dirty="0" smtClean="0">
                  <a:latin typeface="Bell MT" pitchFamily="18" charset="0"/>
                </a:rPr>
                <a:t>Strategic Recruitment Decisions</a:t>
              </a:r>
            </a:p>
          </p:txBody>
        </p:sp>
      </p:grpSp>
      <p:cxnSp>
        <p:nvCxnSpPr>
          <p:cNvPr id="78" name="Straight Arrow Connector 77"/>
          <p:cNvCxnSpPr/>
          <p:nvPr/>
        </p:nvCxnSpPr>
        <p:spPr>
          <a:xfrm rot="10800000">
            <a:off x="1981202" y="2569694"/>
            <a:ext cx="228598" cy="8095"/>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grpSp>
        <p:nvGrpSpPr>
          <p:cNvPr id="7" name="Group 124"/>
          <p:cNvGrpSpPr/>
          <p:nvPr/>
        </p:nvGrpSpPr>
        <p:grpSpPr>
          <a:xfrm>
            <a:off x="5410200" y="152400"/>
            <a:ext cx="1066800" cy="520388"/>
            <a:chOff x="2586632" y="740171"/>
            <a:chExt cx="922734" cy="461367"/>
          </a:xfrm>
        </p:grpSpPr>
        <p:sp>
          <p:nvSpPr>
            <p:cNvPr id="81" name="Rounded Rectangle 80"/>
            <p:cNvSpPr/>
            <p:nvPr/>
          </p:nvSpPr>
          <p:spPr>
            <a:xfrm>
              <a:off x="2586632" y="740171"/>
              <a:ext cx="922734" cy="461367"/>
            </a:xfrm>
            <a:prstGeom prst="roundRect">
              <a:avLst>
                <a:gd name="adj" fmla="val 10000"/>
              </a:avLst>
            </a:prstGeom>
          </p:spPr>
          <p:style>
            <a:lnRef idx="2">
              <a:schemeClr val="accent2"/>
            </a:lnRef>
            <a:fillRef idx="1">
              <a:schemeClr val="lt1"/>
            </a:fillRef>
            <a:effectRef idx="0">
              <a:schemeClr val="accent2"/>
            </a:effectRef>
            <a:fontRef idx="minor">
              <a:schemeClr val="dk1"/>
            </a:fontRef>
          </p:style>
        </p:sp>
        <p:sp>
          <p:nvSpPr>
            <p:cNvPr id="82" name="Rounded Rectangle 4"/>
            <p:cNvSpPr/>
            <p:nvPr/>
          </p:nvSpPr>
          <p:spPr>
            <a:xfrm>
              <a:off x="2600145" y="753684"/>
              <a:ext cx="895708" cy="434341"/>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200" b="1" dirty="0" smtClean="0">
                  <a:latin typeface="Bell MT" pitchFamily="18" charset="0"/>
                </a:rPr>
                <a:t>Internal Recruitment Sources</a:t>
              </a:r>
            </a:p>
          </p:txBody>
        </p:sp>
      </p:grpSp>
      <p:sp>
        <p:nvSpPr>
          <p:cNvPr id="83" name="Rounded Rectangle 4"/>
          <p:cNvSpPr/>
          <p:nvPr/>
        </p:nvSpPr>
        <p:spPr>
          <a:xfrm>
            <a:off x="6730150" y="76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dirty="0" smtClean="0">
                <a:latin typeface="Bell MT" pitchFamily="18" charset="0"/>
              </a:rPr>
              <a:t>Organizational Data Base</a:t>
            </a:r>
            <a:endParaRPr lang="en-US" sz="800" kern="1200" dirty="0">
              <a:latin typeface="Bell MT" pitchFamily="18" charset="0"/>
            </a:endParaRPr>
          </a:p>
        </p:txBody>
      </p:sp>
      <p:sp>
        <p:nvSpPr>
          <p:cNvPr id="84" name="Rounded Rectangle 4"/>
          <p:cNvSpPr/>
          <p:nvPr/>
        </p:nvSpPr>
        <p:spPr>
          <a:xfrm>
            <a:off x="7543800" y="76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latin typeface="Bell MT" pitchFamily="18" charset="0"/>
              </a:rPr>
              <a:t>Job Posting</a:t>
            </a:r>
            <a:endParaRPr lang="en-US" sz="800" kern="1200" dirty="0">
              <a:latin typeface="Bell MT" pitchFamily="18" charset="0"/>
            </a:endParaRPr>
          </a:p>
        </p:txBody>
      </p:sp>
      <p:sp>
        <p:nvSpPr>
          <p:cNvPr id="85" name="Rounded Rectangle 4"/>
          <p:cNvSpPr/>
          <p:nvPr/>
        </p:nvSpPr>
        <p:spPr>
          <a:xfrm>
            <a:off x="8330350" y="76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latin typeface="Bell MT" pitchFamily="18" charset="0"/>
              </a:rPr>
              <a:t>Promotions &amp; Transfers</a:t>
            </a:r>
            <a:endParaRPr lang="en-US" sz="800" kern="1200" dirty="0">
              <a:latin typeface="Bell MT" pitchFamily="18" charset="0"/>
            </a:endParaRPr>
          </a:p>
        </p:txBody>
      </p:sp>
      <p:sp>
        <p:nvSpPr>
          <p:cNvPr id="86" name="Rounded Rectangle 4"/>
          <p:cNvSpPr/>
          <p:nvPr/>
        </p:nvSpPr>
        <p:spPr>
          <a:xfrm>
            <a:off x="6730150" y="457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latin typeface="Bell MT" pitchFamily="18" charset="0"/>
              </a:rPr>
              <a:t>Employee Focused</a:t>
            </a:r>
            <a:endParaRPr lang="en-US" sz="800" kern="1200" dirty="0">
              <a:latin typeface="Bell MT" pitchFamily="18" charset="0"/>
            </a:endParaRPr>
          </a:p>
        </p:txBody>
      </p:sp>
      <p:sp>
        <p:nvSpPr>
          <p:cNvPr id="87" name="Rounded Rectangle 4"/>
          <p:cNvSpPr/>
          <p:nvPr/>
        </p:nvSpPr>
        <p:spPr>
          <a:xfrm>
            <a:off x="7543800" y="457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dirty="0" smtClean="0">
                <a:latin typeface="Bell MT" pitchFamily="18" charset="0"/>
              </a:rPr>
              <a:t>Employee Referrals</a:t>
            </a:r>
            <a:endParaRPr lang="en-US" sz="800" kern="1200" dirty="0">
              <a:latin typeface="Bell MT" pitchFamily="18" charset="0"/>
            </a:endParaRPr>
          </a:p>
        </p:txBody>
      </p:sp>
      <p:sp>
        <p:nvSpPr>
          <p:cNvPr id="88" name="Rounded Rectangle 4"/>
          <p:cNvSpPr/>
          <p:nvPr/>
        </p:nvSpPr>
        <p:spPr>
          <a:xfrm>
            <a:off x="8330350" y="457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800" dirty="0" smtClean="0">
                <a:latin typeface="Bell MT" pitchFamily="18" charset="0"/>
              </a:rPr>
              <a:t>Re-recruit Former</a:t>
            </a:r>
          </a:p>
          <a:p>
            <a:pPr lvl="0" algn="ctr" defTabSz="444500">
              <a:lnSpc>
                <a:spcPct val="90000"/>
              </a:lnSpc>
              <a:spcBef>
                <a:spcPct val="0"/>
              </a:spcBef>
            </a:pPr>
            <a:r>
              <a:rPr lang="en-US" sz="800" dirty="0" smtClean="0">
                <a:latin typeface="Bell MT" pitchFamily="18" charset="0"/>
              </a:rPr>
              <a:t>Employee</a:t>
            </a:r>
            <a:endParaRPr lang="en-US" sz="600" kern="1200" dirty="0">
              <a:latin typeface="Bell MT" pitchFamily="18" charset="0"/>
            </a:endParaRPr>
          </a:p>
        </p:txBody>
      </p:sp>
      <p:cxnSp>
        <p:nvCxnSpPr>
          <p:cNvPr id="92" name="Straight Arrow Connector 91"/>
          <p:cNvCxnSpPr/>
          <p:nvPr/>
        </p:nvCxnSpPr>
        <p:spPr>
          <a:xfrm flipV="1">
            <a:off x="6477000" y="381000"/>
            <a:ext cx="228602" cy="1"/>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94" name="Straight Connector 93"/>
          <p:cNvCxnSpPr/>
          <p:nvPr/>
        </p:nvCxnSpPr>
        <p:spPr>
          <a:xfrm rot="5400000" flipH="1" flipV="1">
            <a:off x="6933406" y="1218406"/>
            <a:ext cx="305594" cy="794"/>
          </a:xfrm>
          <a:prstGeom prst="line">
            <a:avLst/>
          </a:prstGeom>
          <a:ln/>
        </p:spPr>
        <p:style>
          <a:lnRef idx="2">
            <a:schemeClr val="accent2"/>
          </a:lnRef>
          <a:fillRef idx="1">
            <a:schemeClr val="lt1"/>
          </a:fillRef>
          <a:effectRef idx="0">
            <a:schemeClr val="accent2"/>
          </a:effectRef>
          <a:fontRef idx="minor">
            <a:schemeClr val="dk1"/>
          </a:fontRef>
        </p:style>
      </p:cxnSp>
      <p:cxnSp>
        <p:nvCxnSpPr>
          <p:cNvPr id="95" name="Straight Connector 94"/>
          <p:cNvCxnSpPr/>
          <p:nvPr/>
        </p:nvCxnSpPr>
        <p:spPr>
          <a:xfrm rot="5400000" flipH="1" flipV="1">
            <a:off x="7772400" y="1219200"/>
            <a:ext cx="305594" cy="794"/>
          </a:xfrm>
          <a:prstGeom prst="line">
            <a:avLst/>
          </a:prstGeom>
          <a:ln/>
        </p:spPr>
        <p:style>
          <a:lnRef idx="2">
            <a:schemeClr val="accent2"/>
          </a:lnRef>
          <a:fillRef idx="1">
            <a:schemeClr val="lt1"/>
          </a:fillRef>
          <a:effectRef idx="0">
            <a:schemeClr val="accent2"/>
          </a:effectRef>
          <a:fontRef idx="minor">
            <a:schemeClr val="dk1"/>
          </a:fontRef>
        </p:style>
      </p:cxnSp>
      <p:cxnSp>
        <p:nvCxnSpPr>
          <p:cNvPr id="96" name="Straight Connector 95"/>
          <p:cNvCxnSpPr/>
          <p:nvPr/>
        </p:nvCxnSpPr>
        <p:spPr>
          <a:xfrm rot="5400000" flipH="1" flipV="1">
            <a:off x="8534400" y="1218406"/>
            <a:ext cx="305594" cy="794"/>
          </a:xfrm>
          <a:prstGeom prst="line">
            <a:avLst/>
          </a:prstGeom>
          <a:ln/>
        </p:spPr>
        <p:style>
          <a:lnRef idx="2">
            <a:schemeClr val="accent2"/>
          </a:lnRef>
          <a:fillRef idx="1">
            <a:schemeClr val="lt1"/>
          </a:fillRef>
          <a:effectRef idx="0">
            <a:schemeClr val="accent2"/>
          </a:effectRef>
          <a:fontRef idx="minor">
            <a:schemeClr val="dk1"/>
          </a:fontRef>
        </p:style>
      </p:cxnSp>
      <p:grpSp>
        <p:nvGrpSpPr>
          <p:cNvPr id="10" name="Group 124"/>
          <p:cNvGrpSpPr/>
          <p:nvPr/>
        </p:nvGrpSpPr>
        <p:grpSpPr>
          <a:xfrm>
            <a:off x="5410200" y="914400"/>
            <a:ext cx="1066800" cy="520388"/>
            <a:chOff x="2586632" y="740171"/>
            <a:chExt cx="922734" cy="461367"/>
          </a:xfrm>
        </p:grpSpPr>
        <p:sp>
          <p:nvSpPr>
            <p:cNvPr id="98" name="Rounded Rectangle 97"/>
            <p:cNvSpPr/>
            <p:nvPr/>
          </p:nvSpPr>
          <p:spPr>
            <a:xfrm>
              <a:off x="2586632" y="740171"/>
              <a:ext cx="922734" cy="461367"/>
            </a:xfrm>
            <a:prstGeom prst="roundRect">
              <a:avLst>
                <a:gd name="adj" fmla="val 10000"/>
              </a:avLst>
            </a:prstGeom>
          </p:spPr>
          <p:style>
            <a:lnRef idx="2">
              <a:schemeClr val="accent2"/>
            </a:lnRef>
            <a:fillRef idx="1">
              <a:schemeClr val="lt1"/>
            </a:fillRef>
            <a:effectRef idx="0">
              <a:schemeClr val="accent2"/>
            </a:effectRef>
            <a:fontRef idx="minor">
              <a:schemeClr val="dk1"/>
            </a:fontRef>
          </p:style>
        </p:sp>
        <p:sp>
          <p:nvSpPr>
            <p:cNvPr id="99" name="Rounded Rectangle 4"/>
            <p:cNvSpPr/>
            <p:nvPr/>
          </p:nvSpPr>
          <p:spPr>
            <a:xfrm>
              <a:off x="2600145" y="753684"/>
              <a:ext cx="895708" cy="434341"/>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200" b="1" dirty="0" smtClean="0">
                  <a:latin typeface="Bell MT" pitchFamily="18" charset="0"/>
                </a:rPr>
                <a:t>External Recruitment Sources</a:t>
              </a:r>
            </a:p>
          </p:txBody>
        </p:sp>
      </p:grpSp>
      <p:sp>
        <p:nvSpPr>
          <p:cNvPr id="100" name="Rounded Rectangle 4"/>
          <p:cNvSpPr/>
          <p:nvPr/>
        </p:nvSpPr>
        <p:spPr>
          <a:xfrm>
            <a:off x="6730150" y="838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latin typeface="Bell MT" pitchFamily="18" charset="0"/>
              </a:rPr>
              <a:t>Colleges &amp; Universities</a:t>
            </a:r>
            <a:endParaRPr lang="en-US" sz="800" kern="1200" dirty="0">
              <a:latin typeface="Bell MT" pitchFamily="18" charset="0"/>
            </a:endParaRPr>
          </a:p>
        </p:txBody>
      </p:sp>
      <p:sp>
        <p:nvSpPr>
          <p:cNvPr id="101" name="Rounded Rectangle 4"/>
          <p:cNvSpPr/>
          <p:nvPr/>
        </p:nvSpPr>
        <p:spPr>
          <a:xfrm>
            <a:off x="7543800" y="838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latin typeface="Bell MT" pitchFamily="18" charset="0"/>
              </a:rPr>
              <a:t>Professional Organizations</a:t>
            </a:r>
            <a:endParaRPr lang="en-US" sz="800" kern="1200" dirty="0">
              <a:latin typeface="Bell MT" pitchFamily="18" charset="0"/>
            </a:endParaRPr>
          </a:p>
        </p:txBody>
      </p:sp>
      <p:sp>
        <p:nvSpPr>
          <p:cNvPr id="102" name="Rounded Rectangle 4"/>
          <p:cNvSpPr/>
          <p:nvPr/>
        </p:nvSpPr>
        <p:spPr>
          <a:xfrm>
            <a:off x="8330350" y="838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latin typeface="Bell MT" pitchFamily="18" charset="0"/>
              </a:rPr>
              <a:t>Employee Leasing</a:t>
            </a:r>
            <a:endParaRPr lang="en-US" sz="800" kern="1200" dirty="0">
              <a:latin typeface="Bell MT" pitchFamily="18" charset="0"/>
            </a:endParaRPr>
          </a:p>
        </p:txBody>
      </p:sp>
      <p:sp>
        <p:nvSpPr>
          <p:cNvPr id="103" name="Rounded Rectangle 4"/>
          <p:cNvSpPr/>
          <p:nvPr/>
        </p:nvSpPr>
        <p:spPr>
          <a:xfrm>
            <a:off x="6730150" y="1219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latin typeface="Bell MT" pitchFamily="18" charset="0"/>
              </a:rPr>
              <a:t>Unsolicited Applications</a:t>
            </a:r>
            <a:endParaRPr lang="en-US" sz="800" kern="1200" dirty="0">
              <a:latin typeface="Bell MT" pitchFamily="18" charset="0"/>
            </a:endParaRPr>
          </a:p>
        </p:txBody>
      </p:sp>
      <p:sp>
        <p:nvSpPr>
          <p:cNvPr id="104" name="Rounded Rectangle 4"/>
          <p:cNvSpPr/>
          <p:nvPr/>
        </p:nvSpPr>
        <p:spPr>
          <a:xfrm>
            <a:off x="7543800" y="1219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dirty="0" smtClean="0">
                <a:latin typeface="Bell MT" pitchFamily="18" charset="0"/>
              </a:rPr>
              <a:t>Media Sources &amp; Job Fairs</a:t>
            </a:r>
            <a:endParaRPr lang="en-US" sz="800" kern="1200" dirty="0">
              <a:latin typeface="Bell MT" pitchFamily="18" charset="0"/>
            </a:endParaRPr>
          </a:p>
        </p:txBody>
      </p:sp>
      <p:sp>
        <p:nvSpPr>
          <p:cNvPr id="105" name="Rounded Rectangle 4"/>
          <p:cNvSpPr/>
          <p:nvPr/>
        </p:nvSpPr>
        <p:spPr>
          <a:xfrm>
            <a:off x="8330350" y="1219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000" dirty="0" smtClean="0">
                <a:latin typeface="Bell MT" pitchFamily="18" charset="0"/>
              </a:rPr>
              <a:t>Placement Agencies</a:t>
            </a:r>
            <a:endParaRPr lang="en-US" sz="800" kern="1200" dirty="0">
              <a:latin typeface="Bell MT" pitchFamily="18" charset="0"/>
            </a:endParaRPr>
          </a:p>
        </p:txBody>
      </p:sp>
      <p:cxnSp>
        <p:nvCxnSpPr>
          <p:cNvPr id="106" name="Straight Arrow Connector 105"/>
          <p:cNvCxnSpPr/>
          <p:nvPr/>
        </p:nvCxnSpPr>
        <p:spPr>
          <a:xfrm flipV="1">
            <a:off x="6477000" y="1143000"/>
            <a:ext cx="228602" cy="1"/>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grpSp>
        <p:nvGrpSpPr>
          <p:cNvPr id="13" name="Group 124"/>
          <p:cNvGrpSpPr/>
          <p:nvPr/>
        </p:nvGrpSpPr>
        <p:grpSpPr>
          <a:xfrm>
            <a:off x="5410200" y="1524000"/>
            <a:ext cx="1066800" cy="520388"/>
            <a:chOff x="2586632" y="740171"/>
            <a:chExt cx="922734" cy="461367"/>
          </a:xfrm>
        </p:grpSpPr>
        <p:sp>
          <p:nvSpPr>
            <p:cNvPr id="108" name="Rounded Rectangle 107"/>
            <p:cNvSpPr/>
            <p:nvPr/>
          </p:nvSpPr>
          <p:spPr>
            <a:xfrm>
              <a:off x="2586632" y="740171"/>
              <a:ext cx="922734" cy="461367"/>
            </a:xfrm>
            <a:prstGeom prst="roundRect">
              <a:avLst>
                <a:gd name="adj" fmla="val 10000"/>
              </a:avLst>
            </a:prstGeom>
          </p:spPr>
          <p:style>
            <a:lnRef idx="2">
              <a:schemeClr val="accent2"/>
            </a:lnRef>
            <a:fillRef idx="1">
              <a:schemeClr val="lt1"/>
            </a:fillRef>
            <a:effectRef idx="0">
              <a:schemeClr val="accent2"/>
            </a:effectRef>
            <a:fontRef idx="minor">
              <a:schemeClr val="dk1"/>
            </a:fontRef>
          </p:style>
        </p:sp>
        <p:sp>
          <p:nvSpPr>
            <p:cNvPr id="109" name="Rounded Rectangle 4"/>
            <p:cNvSpPr/>
            <p:nvPr/>
          </p:nvSpPr>
          <p:spPr>
            <a:xfrm>
              <a:off x="2600145" y="753684"/>
              <a:ext cx="895708" cy="434341"/>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200" b="1" dirty="0" smtClean="0">
                  <a:latin typeface="Bell MT" pitchFamily="18" charset="0"/>
                </a:rPr>
                <a:t>Internet Recruitment Sources</a:t>
              </a:r>
            </a:p>
          </p:txBody>
        </p:sp>
      </p:grpSp>
      <p:cxnSp>
        <p:nvCxnSpPr>
          <p:cNvPr id="110" name="Straight Arrow Connector 109"/>
          <p:cNvCxnSpPr/>
          <p:nvPr/>
        </p:nvCxnSpPr>
        <p:spPr>
          <a:xfrm flipV="1">
            <a:off x="6477000" y="1828799"/>
            <a:ext cx="228602" cy="1"/>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111" name="Rounded Rectangle 4"/>
          <p:cNvSpPr/>
          <p:nvPr/>
        </p:nvSpPr>
        <p:spPr>
          <a:xfrm>
            <a:off x="6730150" y="16764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dirty="0" smtClean="0">
                <a:latin typeface="Bell MT" pitchFamily="18" charset="0"/>
              </a:rPr>
              <a:t>Job Boards</a:t>
            </a:r>
            <a:endParaRPr lang="en-US" sz="800" kern="1200" dirty="0">
              <a:latin typeface="Bell MT" pitchFamily="18" charset="0"/>
            </a:endParaRPr>
          </a:p>
        </p:txBody>
      </p:sp>
      <p:sp>
        <p:nvSpPr>
          <p:cNvPr id="112" name="Rounded Rectangle 4"/>
          <p:cNvSpPr/>
          <p:nvPr/>
        </p:nvSpPr>
        <p:spPr>
          <a:xfrm>
            <a:off x="7720750" y="16764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dirty="0" smtClean="0">
                <a:latin typeface="Bell MT" pitchFamily="18" charset="0"/>
              </a:rPr>
              <a:t>Employer Web Sites</a:t>
            </a:r>
            <a:endParaRPr lang="en-US" sz="1000" kern="1200" dirty="0">
              <a:latin typeface="Bell MT" pitchFamily="18" charset="0"/>
            </a:endParaRPr>
          </a:p>
        </p:txBody>
      </p:sp>
      <p:grpSp>
        <p:nvGrpSpPr>
          <p:cNvPr id="14" name="Group 124"/>
          <p:cNvGrpSpPr/>
          <p:nvPr/>
        </p:nvGrpSpPr>
        <p:grpSpPr>
          <a:xfrm>
            <a:off x="5404883" y="2133600"/>
            <a:ext cx="1072117" cy="367988"/>
            <a:chOff x="2586632" y="740171"/>
            <a:chExt cx="922734" cy="461367"/>
          </a:xfrm>
        </p:grpSpPr>
        <p:sp>
          <p:nvSpPr>
            <p:cNvPr id="116" name="Rounded Rectangle 115"/>
            <p:cNvSpPr/>
            <p:nvPr/>
          </p:nvSpPr>
          <p:spPr>
            <a:xfrm>
              <a:off x="2586632" y="740171"/>
              <a:ext cx="922734" cy="461367"/>
            </a:xfrm>
            <a:prstGeom prst="roundRect">
              <a:avLst>
                <a:gd name="adj" fmla="val 10000"/>
              </a:avLst>
            </a:prstGeom>
          </p:spPr>
          <p:style>
            <a:lnRef idx="2">
              <a:schemeClr val="accent2"/>
            </a:lnRef>
            <a:fillRef idx="1">
              <a:schemeClr val="lt1"/>
            </a:fillRef>
            <a:effectRef idx="0">
              <a:schemeClr val="accent2"/>
            </a:effectRef>
            <a:fontRef idx="minor">
              <a:schemeClr val="dk1"/>
            </a:fontRef>
          </p:style>
        </p:sp>
        <p:sp>
          <p:nvSpPr>
            <p:cNvPr id="117" name="Rounded Rectangle 4"/>
            <p:cNvSpPr/>
            <p:nvPr/>
          </p:nvSpPr>
          <p:spPr>
            <a:xfrm>
              <a:off x="2600145" y="753684"/>
              <a:ext cx="895708" cy="434341"/>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200" b="1" dirty="0" smtClean="0">
                  <a:latin typeface="Bell MT" pitchFamily="18" charset="0"/>
                </a:rPr>
                <a:t>Recruiting Evaluation</a:t>
              </a:r>
              <a:endParaRPr lang="en-US" sz="1200" b="1" kern="1200" dirty="0" smtClean="0">
                <a:latin typeface="Bell MT" pitchFamily="18" charset="0"/>
              </a:endParaRPr>
            </a:p>
          </p:txBody>
        </p:sp>
      </p:grpSp>
      <p:sp>
        <p:nvSpPr>
          <p:cNvPr id="118" name="Rounded Rectangle 4"/>
          <p:cNvSpPr/>
          <p:nvPr/>
        </p:nvSpPr>
        <p:spPr>
          <a:xfrm>
            <a:off x="6730150" y="21336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latin typeface="Bell MT" pitchFamily="18" charset="0"/>
              </a:rPr>
              <a:t>Quantity of Applicants</a:t>
            </a:r>
            <a:endParaRPr lang="en-US" sz="800" kern="1200" dirty="0">
              <a:latin typeface="Bell MT" pitchFamily="18" charset="0"/>
            </a:endParaRPr>
          </a:p>
        </p:txBody>
      </p:sp>
      <p:sp>
        <p:nvSpPr>
          <p:cNvPr id="119" name="Rounded Rectangle 4"/>
          <p:cNvSpPr/>
          <p:nvPr/>
        </p:nvSpPr>
        <p:spPr>
          <a:xfrm>
            <a:off x="7543800" y="21336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latin typeface="Bell MT" pitchFamily="18" charset="0"/>
              </a:rPr>
              <a:t>Quality of Applicants</a:t>
            </a:r>
            <a:endParaRPr lang="en-US" sz="800" kern="1200" dirty="0">
              <a:latin typeface="Bell MT" pitchFamily="18" charset="0"/>
            </a:endParaRPr>
          </a:p>
        </p:txBody>
      </p:sp>
      <p:sp>
        <p:nvSpPr>
          <p:cNvPr id="120" name="Rounded Rectangle 4"/>
          <p:cNvSpPr/>
          <p:nvPr/>
        </p:nvSpPr>
        <p:spPr>
          <a:xfrm>
            <a:off x="8330350" y="21336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latin typeface="Bell MT" pitchFamily="18" charset="0"/>
              </a:rPr>
              <a:t>Yield Ratio</a:t>
            </a:r>
            <a:endParaRPr lang="en-US" sz="800" kern="1200" dirty="0">
              <a:latin typeface="Bell MT" pitchFamily="18" charset="0"/>
            </a:endParaRPr>
          </a:p>
        </p:txBody>
      </p:sp>
      <p:cxnSp>
        <p:nvCxnSpPr>
          <p:cNvPr id="121" name="Straight Arrow Connector 120"/>
          <p:cNvCxnSpPr/>
          <p:nvPr/>
        </p:nvCxnSpPr>
        <p:spPr>
          <a:xfrm flipV="1">
            <a:off x="6477000" y="2286000"/>
            <a:ext cx="228602" cy="1"/>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138" name="Rounded Rectangle 4"/>
          <p:cNvSpPr/>
          <p:nvPr/>
        </p:nvSpPr>
        <p:spPr>
          <a:xfrm>
            <a:off x="6754700" y="25146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dirty="0" smtClean="0">
                <a:latin typeface="Bell MT" pitchFamily="18" charset="0"/>
              </a:rPr>
              <a:t>Image of the Company</a:t>
            </a:r>
            <a:endParaRPr lang="en-US" sz="800" kern="1200" dirty="0">
              <a:latin typeface="Bell MT" pitchFamily="18" charset="0"/>
            </a:endParaRPr>
          </a:p>
        </p:txBody>
      </p:sp>
      <p:sp>
        <p:nvSpPr>
          <p:cNvPr id="139" name="Rounded Rectangle 4"/>
          <p:cNvSpPr/>
          <p:nvPr/>
        </p:nvSpPr>
        <p:spPr>
          <a:xfrm>
            <a:off x="7568350" y="25146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latin typeface="Bell MT" pitchFamily="18" charset="0"/>
              </a:rPr>
              <a:t>Attractiveness of Job</a:t>
            </a:r>
            <a:endParaRPr lang="en-US" sz="800" kern="1200" dirty="0">
              <a:latin typeface="Bell MT" pitchFamily="18" charset="0"/>
            </a:endParaRPr>
          </a:p>
        </p:txBody>
      </p:sp>
      <p:sp>
        <p:nvSpPr>
          <p:cNvPr id="140" name="Rounded Rectangle 4"/>
          <p:cNvSpPr/>
          <p:nvPr/>
        </p:nvSpPr>
        <p:spPr>
          <a:xfrm>
            <a:off x="6754700" y="28956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latin typeface="Bell MT" pitchFamily="18" charset="0"/>
              </a:rPr>
              <a:t>Internal Org. Policy</a:t>
            </a:r>
            <a:endParaRPr lang="en-US" sz="800" kern="1200" dirty="0">
              <a:latin typeface="Bell MT" pitchFamily="18" charset="0"/>
            </a:endParaRPr>
          </a:p>
        </p:txBody>
      </p:sp>
      <p:sp>
        <p:nvSpPr>
          <p:cNvPr id="141" name="Rounded Rectangle 4"/>
          <p:cNvSpPr/>
          <p:nvPr/>
        </p:nvSpPr>
        <p:spPr>
          <a:xfrm>
            <a:off x="7568350" y="28956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latin typeface="Bell MT" pitchFamily="18" charset="0"/>
              </a:rPr>
              <a:t>Recruitment Cost</a:t>
            </a:r>
            <a:endParaRPr lang="en-US" sz="800" kern="1200" dirty="0">
              <a:latin typeface="Bell MT" pitchFamily="18" charset="0"/>
            </a:endParaRPr>
          </a:p>
        </p:txBody>
      </p:sp>
      <p:grpSp>
        <p:nvGrpSpPr>
          <p:cNvPr id="15" name="Group 124"/>
          <p:cNvGrpSpPr/>
          <p:nvPr/>
        </p:nvGrpSpPr>
        <p:grpSpPr>
          <a:xfrm>
            <a:off x="5410200" y="2590800"/>
            <a:ext cx="1072117" cy="367988"/>
            <a:chOff x="2586632" y="740171"/>
            <a:chExt cx="922734" cy="461367"/>
          </a:xfrm>
        </p:grpSpPr>
        <p:sp>
          <p:nvSpPr>
            <p:cNvPr id="143" name="Rounded Rectangle 142"/>
            <p:cNvSpPr/>
            <p:nvPr/>
          </p:nvSpPr>
          <p:spPr>
            <a:xfrm>
              <a:off x="2586632" y="740171"/>
              <a:ext cx="922734" cy="461367"/>
            </a:xfrm>
            <a:prstGeom prst="roundRect">
              <a:avLst>
                <a:gd name="adj" fmla="val 10000"/>
              </a:avLst>
            </a:prstGeom>
          </p:spPr>
          <p:style>
            <a:lnRef idx="2">
              <a:schemeClr val="accent2"/>
            </a:lnRef>
            <a:fillRef idx="1">
              <a:schemeClr val="lt1"/>
            </a:fillRef>
            <a:effectRef idx="0">
              <a:schemeClr val="accent2"/>
            </a:effectRef>
            <a:fontRef idx="minor">
              <a:schemeClr val="dk1"/>
            </a:fontRef>
          </p:style>
        </p:sp>
        <p:sp>
          <p:nvSpPr>
            <p:cNvPr id="144" name="Rounded Rectangle 4"/>
            <p:cNvSpPr/>
            <p:nvPr/>
          </p:nvSpPr>
          <p:spPr>
            <a:xfrm>
              <a:off x="2600145" y="753684"/>
              <a:ext cx="895708" cy="434341"/>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200" b="1" dirty="0" smtClean="0">
                  <a:latin typeface="Bell MT" pitchFamily="18" charset="0"/>
                </a:rPr>
                <a:t>Constraints on Recruiting</a:t>
              </a:r>
              <a:endParaRPr lang="en-US" sz="1200" b="1" kern="1200" dirty="0" smtClean="0">
                <a:latin typeface="Bell MT" pitchFamily="18" charset="0"/>
              </a:endParaRPr>
            </a:p>
          </p:txBody>
        </p:sp>
      </p:grpSp>
      <p:cxnSp>
        <p:nvCxnSpPr>
          <p:cNvPr id="147" name="Straight Arrow Connector 146"/>
          <p:cNvCxnSpPr/>
          <p:nvPr/>
        </p:nvCxnSpPr>
        <p:spPr>
          <a:xfrm flipV="1">
            <a:off x="6477000" y="2819400"/>
            <a:ext cx="228602" cy="1"/>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grpSp>
        <p:nvGrpSpPr>
          <p:cNvPr id="16" name="Group 124"/>
          <p:cNvGrpSpPr/>
          <p:nvPr/>
        </p:nvGrpSpPr>
        <p:grpSpPr>
          <a:xfrm>
            <a:off x="3733800" y="4648200"/>
            <a:ext cx="1219200" cy="533400"/>
            <a:chOff x="2586632" y="740171"/>
            <a:chExt cx="922734" cy="461367"/>
          </a:xfrm>
        </p:grpSpPr>
        <p:sp>
          <p:nvSpPr>
            <p:cNvPr id="149" name="Rounded Rectangle 148"/>
            <p:cNvSpPr/>
            <p:nvPr/>
          </p:nvSpPr>
          <p:spPr>
            <a:xfrm>
              <a:off x="2586632" y="740171"/>
              <a:ext cx="922734" cy="461367"/>
            </a:xfrm>
            <a:prstGeom prst="roundRect">
              <a:avLst>
                <a:gd name="adj" fmla="val 10000"/>
              </a:avLst>
            </a:prstGeom>
          </p:spPr>
          <p:style>
            <a:lnRef idx="2">
              <a:schemeClr val="accent2"/>
            </a:lnRef>
            <a:fillRef idx="1">
              <a:schemeClr val="lt1"/>
            </a:fillRef>
            <a:effectRef idx="0">
              <a:schemeClr val="accent2"/>
            </a:effectRef>
            <a:fontRef idx="minor">
              <a:schemeClr val="dk1"/>
            </a:fontRef>
          </p:style>
        </p:sp>
        <p:sp>
          <p:nvSpPr>
            <p:cNvPr id="150" name="Rounded Rectangle 4"/>
            <p:cNvSpPr/>
            <p:nvPr/>
          </p:nvSpPr>
          <p:spPr>
            <a:xfrm>
              <a:off x="2600145" y="753684"/>
              <a:ext cx="895708" cy="434341"/>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200" b="1" dirty="0" smtClean="0">
                  <a:latin typeface="Bell MT" pitchFamily="18" charset="0"/>
                </a:rPr>
                <a:t>SELECTION</a:t>
              </a:r>
              <a:endParaRPr lang="en-US" sz="1200" b="1" kern="1200" dirty="0" smtClean="0">
                <a:latin typeface="Bell MT" pitchFamily="18" charset="0"/>
              </a:endParaRPr>
            </a:p>
          </p:txBody>
        </p:sp>
      </p:grpSp>
      <p:grpSp>
        <p:nvGrpSpPr>
          <p:cNvPr id="19" name="Group 124"/>
          <p:cNvGrpSpPr/>
          <p:nvPr/>
        </p:nvGrpSpPr>
        <p:grpSpPr>
          <a:xfrm>
            <a:off x="2209800" y="3594412"/>
            <a:ext cx="1072117" cy="444188"/>
            <a:chOff x="2586632" y="740171"/>
            <a:chExt cx="922734" cy="461367"/>
          </a:xfrm>
        </p:grpSpPr>
        <p:sp>
          <p:nvSpPr>
            <p:cNvPr id="152" name="Rounded Rectangle 151"/>
            <p:cNvSpPr/>
            <p:nvPr/>
          </p:nvSpPr>
          <p:spPr>
            <a:xfrm>
              <a:off x="2586632" y="740171"/>
              <a:ext cx="922734" cy="461367"/>
            </a:xfrm>
            <a:prstGeom prst="roundRect">
              <a:avLst>
                <a:gd name="adj" fmla="val 10000"/>
              </a:avLst>
            </a:prstGeom>
          </p:spPr>
          <p:style>
            <a:lnRef idx="2">
              <a:schemeClr val="accent2"/>
            </a:lnRef>
            <a:fillRef idx="1">
              <a:schemeClr val="lt1"/>
            </a:fillRef>
            <a:effectRef idx="0">
              <a:schemeClr val="accent2"/>
            </a:effectRef>
            <a:fontRef idx="minor">
              <a:schemeClr val="dk1"/>
            </a:fontRef>
          </p:style>
        </p:sp>
        <p:sp>
          <p:nvSpPr>
            <p:cNvPr id="153" name="Rounded Rectangle 4"/>
            <p:cNvSpPr/>
            <p:nvPr/>
          </p:nvSpPr>
          <p:spPr>
            <a:xfrm>
              <a:off x="2600145" y="753684"/>
              <a:ext cx="895708" cy="434341"/>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200" b="1" dirty="0" smtClean="0">
                  <a:latin typeface="Bell MT" pitchFamily="18" charset="0"/>
                </a:rPr>
                <a:t>Basic Selection Criteria</a:t>
              </a:r>
            </a:p>
          </p:txBody>
        </p:sp>
      </p:grpSp>
      <p:sp>
        <p:nvSpPr>
          <p:cNvPr id="157" name="Rounded Rectangle 4"/>
          <p:cNvSpPr/>
          <p:nvPr/>
        </p:nvSpPr>
        <p:spPr>
          <a:xfrm>
            <a:off x="152400" y="3505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dirty="0" smtClean="0">
                <a:latin typeface="Bell MT" pitchFamily="18" charset="0"/>
              </a:rPr>
              <a:t>Formal Education</a:t>
            </a:r>
            <a:endParaRPr lang="en-US" sz="800" kern="1200" dirty="0">
              <a:latin typeface="Bell MT" pitchFamily="18" charset="0"/>
            </a:endParaRPr>
          </a:p>
        </p:txBody>
      </p:sp>
      <p:sp>
        <p:nvSpPr>
          <p:cNvPr id="158" name="Rounded Rectangle 4"/>
          <p:cNvSpPr/>
          <p:nvPr/>
        </p:nvSpPr>
        <p:spPr>
          <a:xfrm>
            <a:off x="966050" y="3505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800" dirty="0" smtClean="0">
                <a:latin typeface="Bell MT" pitchFamily="18" charset="0"/>
              </a:rPr>
              <a:t>Experience and Past Performance</a:t>
            </a:r>
          </a:p>
        </p:txBody>
      </p:sp>
      <p:sp>
        <p:nvSpPr>
          <p:cNvPr id="160" name="Rounded Rectangle 4"/>
          <p:cNvSpPr/>
          <p:nvPr/>
        </p:nvSpPr>
        <p:spPr>
          <a:xfrm>
            <a:off x="152400" y="38100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dirty="0" smtClean="0">
                <a:latin typeface="Bell MT" pitchFamily="18" charset="0"/>
              </a:rPr>
              <a:t>Physical Characteristics</a:t>
            </a:r>
          </a:p>
        </p:txBody>
      </p:sp>
      <p:sp>
        <p:nvSpPr>
          <p:cNvPr id="161" name="Rounded Rectangle 4"/>
          <p:cNvSpPr/>
          <p:nvPr/>
        </p:nvSpPr>
        <p:spPr>
          <a:xfrm>
            <a:off x="966050" y="38100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dirty="0" smtClean="0">
                <a:latin typeface="Bell MT" pitchFamily="18" charset="0"/>
              </a:rPr>
              <a:t>KSA</a:t>
            </a:r>
            <a:endParaRPr lang="en-US" sz="800" kern="1200" dirty="0">
              <a:latin typeface="Bell MT" pitchFamily="18" charset="0"/>
            </a:endParaRPr>
          </a:p>
        </p:txBody>
      </p:sp>
      <p:sp>
        <p:nvSpPr>
          <p:cNvPr id="164" name="Rounded Rectangle 4"/>
          <p:cNvSpPr/>
          <p:nvPr/>
        </p:nvSpPr>
        <p:spPr>
          <a:xfrm>
            <a:off x="152400" y="41148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dirty="0" smtClean="0">
                <a:latin typeface="Bell MT" pitchFamily="18" charset="0"/>
              </a:rPr>
              <a:t>Personality Characteristics</a:t>
            </a:r>
          </a:p>
        </p:txBody>
      </p:sp>
      <p:sp>
        <p:nvSpPr>
          <p:cNvPr id="165" name="Rounded Rectangle 4"/>
          <p:cNvSpPr/>
          <p:nvPr/>
        </p:nvSpPr>
        <p:spPr>
          <a:xfrm>
            <a:off x="966050" y="41148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dirty="0" smtClean="0">
                <a:latin typeface="Bell MT" pitchFamily="18" charset="0"/>
              </a:rPr>
              <a:t>Other Characteristics</a:t>
            </a:r>
            <a:endParaRPr lang="en-US" sz="800" kern="1200" dirty="0">
              <a:latin typeface="Bell MT" pitchFamily="18" charset="0"/>
            </a:endParaRPr>
          </a:p>
        </p:txBody>
      </p:sp>
      <p:cxnSp>
        <p:nvCxnSpPr>
          <p:cNvPr id="166" name="Straight Arrow Connector 165"/>
          <p:cNvCxnSpPr/>
          <p:nvPr/>
        </p:nvCxnSpPr>
        <p:spPr>
          <a:xfrm rot="10800000">
            <a:off x="1828801" y="3801905"/>
            <a:ext cx="396699" cy="8094"/>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grpSp>
        <p:nvGrpSpPr>
          <p:cNvPr id="20" name="Group 124"/>
          <p:cNvGrpSpPr/>
          <p:nvPr/>
        </p:nvGrpSpPr>
        <p:grpSpPr>
          <a:xfrm>
            <a:off x="2209800" y="5042212"/>
            <a:ext cx="1072117" cy="444188"/>
            <a:chOff x="2586632" y="740171"/>
            <a:chExt cx="922734" cy="461367"/>
          </a:xfrm>
        </p:grpSpPr>
        <p:sp>
          <p:nvSpPr>
            <p:cNvPr id="168" name="Rounded Rectangle 167"/>
            <p:cNvSpPr/>
            <p:nvPr/>
          </p:nvSpPr>
          <p:spPr>
            <a:xfrm>
              <a:off x="2586632" y="740171"/>
              <a:ext cx="922734" cy="461367"/>
            </a:xfrm>
            <a:prstGeom prst="roundRect">
              <a:avLst>
                <a:gd name="adj" fmla="val 10000"/>
              </a:avLst>
            </a:prstGeom>
          </p:spPr>
          <p:style>
            <a:lnRef idx="2">
              <a:schemeClr val="accent2"/>
            </a:lnRef>
            <a:fillRef idx="1">
              <a:schemeClr val="lt1"/>
            </a:fillRef>
            <a:effectRef idx="0">
              <a:schemeClr val="accent2"/>
            </a:effectRef>
            <a:fontRef idx="minor">
              <a:schemeClr val="dk1"/>
            </a:fontRef>
          </p:style>
        </p:sp>
        <p:sp>
          <p:nvSpPr>
            <p:cNvPr id="169" name="Rounded Rectangle 4"/>
            <p:cNvSpPr/>
            <p:nvPr/>
          </p:nvSpPr>
          <p:spPr>
            <a:xfrm>
              <a:off x="2600145" y="753684"/>
              <a:ext cx="895708" cy="434341"/>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200" b="1" dirty="0" smtClean="0">
                  <a:latin typeface="Bell MT" pitchFamily="18" charset="0"/>
                </a:rPr>
                <a:t>Selection process</a:t>
              </a:r>
            </a:p>
          </p:txBody>
        </p:sp>
      </p:grpSp>
      <p:sp>
        <p:nvSpPr>
          <p:cNvPr id="173" name="Rounded Rectangle 4"/>
          <p:cNvSpPr/>
          <p:nvPr/>
        </p:nvSpPr>
        <p:spPr>
          <a:xfrm>
            <a:off x="152400" y="4495800"/>
            <a:ext cx="1600200" cy="16764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marL="228600" lvl="0" indent="-228600" defTabSz="444500">
              <a:lnSpc>
                <a:spcPct val="90000"/>
              </a:lnSpc>
              <a:spcBef>
                <a:spcPct val="0"/>
              </a:spcBef>
              <a:spcAft>
                <a:spcPct val="35000"/>
              </a:spcAft>
              <a:buFont typeface="Wingdings" pitchFamily="2" charset="2"/>
              <a:buChar char="Ø"/>
            </a:pPr>
            <a:r>
              <a:rPr lang="en-US" sz="1000" dirty="0" smtClean="0">
                <a:latin typeface="Bell MT" pitchFamily="18" charset="0"/>
              </a:rPr>
              <a:t>Initial Screening</a:t>
            </a:r>
          </a:p>
          <a:p>
            <a:pPr marL="228600" lvl="0" indent="-228600" defTabSz="444500">
              <a:lnSpc>
                <a:spcPct val="90000"/>
              </a:lnSpc>
              <a:spcBef>
                <a:spcPct val="0"/>
              </a:spcBef>
              <a:spcAft>
                <a:spcPct val="35000"/>
              </a:spcAft>
              <a:buFont typeface="Wingdings" pitchFamily="2" charset="2"/>
              <a:buChar char="Ø"/>
            </a:pPr>
            <a:r>
              <a:rPr lang="en-US" sz="1000" dirty="0" smtClean="0">
                <a:latin typeface="Bell MT" pitchFamily="18" charset="0"/>
              </a:rPr>
              <a:t>Completed Application</a:t>
            </a:r>
          </a:p>
          <a:p>
            <a:pPr marL="228600" lvl="0" indent="-228600" defTabSz="444500">
              <a:lnSpc>
                <a:spcPct val="90000"/>
              </a:lnSpc>
              <a:spcBef>
                <a:spcPct val="0"/>
              </a:spcBef>
              <a:spcAft>
                <a:spcPct val="35000"/>
              </a:spcAft>
              <a:buFont typeface="Wingdings" pitchFamily="2" charset="2"/>
              <a:buChar char="Ø"/>
            </a:pPr>
            <a:r>
              <a:rPr lang="en-US" sz="1000" dirty="0" smtClean="0">
                <a:latin typeface="Bell MT" pitchFamily="18" charset="0"/>
              </a:rPr>
              <a:t>Employment Test</a:t>
            </a:r>
          </a:p>
          <a:p>
            <a:pPr marL="228600" lvl="0" indent="-228600" defTabSz="444500">
              <a:lnSpc>
                <a:spcPct val="90000"/>
              </a:lnSpc>
              <a:spcBef>
                <a:spcPct val="0"/>
              </a:spcBef>
              <a:spcAft>
                <a:spcPct val="35000"/>
              </a:spcAft>
              <a:buFont typeface="Wingdings" pitchFamily="2" charset="2"/>
              <a:buChar char="Ø"/>
            </a:pPr>
            <a:r>
              <a:rPr lang="en-US" sz="1000" dirty="0" smtClean="0">
                <a:latin typeface="Bell MT" pitchFamily="18" charset="0"/>
              </a:rPr>
              <a:t>Comprehensive Interview</a:t>
            </a:r>
          </a:p>
          <a:p>
            <a:pPr marL="228600" lvl="0" indent="-228600" defTabSz="444500">
              <a:lnSpc>
                <a:spcPct val="90000"/>
              </a:lnSpc>
              <a:spcBef>
                <a:spcPct val="0"/>
              </a:spcBef>
              <a:spcAft>
                <a:spcPct val="35000"/>
              </a:spcAft>
              <a:buFont typeface="Wingdings" pitchFamily="2" charset="2"/>
              <a:buChar char="Ø"/>
            </a:pPr>
            <a:r>
              <a:rPr lang="en-US" sz="1000" dirty="0" smtClean="0">
                <a:latin typeface="Bell MT" pitchFamily="18" charset="0"/>
              </a:rPr>
              <a:t>Conditional Job Offer</a:t>
            </a:r>
          </a:p>
          <a:p>
            <a:pPr marL="228600" lvl="0" indent="-228600" defTabSz="444500">
              <a:lnSpc>
                <a:spcPct val="90000"/>
              </a:lnSpc>
              <a:spcBef>
                <a:spcPct val="0"/>
              </a:spcBef>
              <a:spcAft>
                <a:spcPct val="35000"/>
              </a:spcAft>
              <a:buFont typeface="Wingdings" pitchFamily="2" charset="2"/>
              <a:buChar char="Ø"/>
            </a:pPr>
            <a:r>
              <a:rPr lang="en-US" sz="1000" dirty="0" smtClean="0">
                <a:latin typeface="Bell MT" pitchFamily="18" charset="0"/>
              </a:rPr>
              <a:t>Background Examination</a:t>
            </a:r>
          </a:p>
          <a:p>
            <a:pPr marL="228600" lvl="0" indent="-228600" defTabSz="444500">
              <a:lnSpc>
                <a:spcPct val="90000"/>
              </a:lnSpc>
              <a:spcBef>
                <a:spcPct val="0"/>
              </a:spcBef>
              <a:spcAft>
                <a:spcPct val="35000"/>
              </a:spcAft>
              <a:buFont typeface="Wingdings" pitchFamily="2" charset="2"/>
              <a:buChar char="Ø"/>
            </a:pPr>
            <a:r>
              <a:rPr lang="en-US" sz="1000" dirty="0" smtClean="0">
                <a:latin typeface="Bell MT" pitchFamily="18" charset="0"/>
              </a:rPr>
              <a:t>Medical or Physical Examination</a:t>
            </a:r>
          </a:p>
          <a:p>
            <a:pPr marL="228600" lvl="0" indent="-228600" defTabSz="444500">
              <a:lnSpc>
                <a:spcPct val="90000"/>
              </a:lnSpc>
              <a:spcBef>
                <a:spcPct val="0"/>
              </a:spcBef>
              <a:spcAft>
                <a:spcPct val="35000"/>
              </a:spcAft>
              <a:buFont typeface="Wingdings" pitchFamily="2" charset="2"/>
              <a:buChar char="Ø"/>
            </a:pPr>
            <a:r>
              <a:rPr lang="en-US" sz="1000" dirty="0" smtClean="0">
                <a:latin typeface="Bell MT" pitchFamily="18" charset="0"/>
              </a:rPr>
              <a:t>Permanent Job Offer</a:t>
            </a:r>
          </a:p>
        </p:txBody>
      </p:sp>
      <p:grpSp>
        <p:nvGrpSpPr>
          <p:cNvPr id="22" name="Group 124"/>
          <p:cNvGrpSpPr/>
          <p:nvPr/>
        </p:nvGrpSpPr>
        <p:grpSpPr>
          <a:xfrm>
            <a:off x="2209800" y="6337612"/>
            <a:ext cx="1072117" cy="444188"/>
            <a:chOff x="2586632" y="740171"/>
            <a:chExt cx="922734" cy="461367"/>
          </a:xfrm>
        </p:grpSpPr>
        <p:sp>
          <p:nvSpPr>
            <p:cNvPr id="175" name="Rounded Rectangle 174"/>
            <p:cNvSpPr/>
            <p:nvPr/>
          </p:nvSpPr>
          <p:spPr>
            <a:xfrm>
              <a:off x="2586632" y="740171"/>
              <a:ext cx="922734" cy="461367"/>
            </a:xfrm>
            <a:prstGeom prst="roundRect">
              <a:avLst>
                <a:gd name="adj" fmla="val 10000"/>
              </a:avLst>
            </a:prstGeom>
          </p:spPr>
          <p:style>
            <a:lnRef idx="2">
              <a:schemeClr val="accent2"/>
            </a:lnRef>
            <a:fillRef idx="1">
              <a:schemeClr val="lt1"/>
            </a:fillRef>
            <a:effectRef idx="0">
              <a:schemeClr val="accent2"/>
            </a:effectRef>
            <a:fontRef idx="minor">
              <a:schemeClr val="dk1"/>
            </a:fontRef>
          </p:style>
        </p:sp>
        <p:sp>
          <p:nvSpPr>
            <p:cNvPr id="176" name="Rounded Rectangle 4"/>
            <p:cNvSpPr/>
            <p:nvPr/>
          </p:nvSpPr>
          <p:spPr>
            <a:xfrm>
              <a:off x="2600145" y="753684"/>
              <a:ext cx="895708" cy="434341"/>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200" b="1" dirty="0" smtClean="0">
                  <a:latin typeface="Bell MT" pitchFamily="18" charset="0"/>
                </a:rPr>
                <a:t>Selection Methods</a:t>
              </a:r>
            </a:p>
          </p:txBody>
        </p:sp>
      </p:grpSp>
      <p:sp>
        <p:nvSpPr>
          <p:cNvPr id="177" name="Rounded Rectangle 4"/>
          <p:cNvSpPr/>
          <p:nvPr/>
        </p:nvSpPr>
        <p:spPr>
          <a:xfrm>
            <a:off x="152400" y="62484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100" kern="1200" dirty="0" smtClean="0">
                <a:latin typeface="Bell MT" pitchFamily="18" charset="0"/>
              </a:rPr>
              <a:t>Testing </a:t>
            </a:r>
            <a:endParaRPr lang="en-US" sz="1000" kern="1200" dirty="0">
              <a:latin typeface="Bell MT" pitchFamily="18" charset="0"/>
            </a:endParaRPr>
          </a:p>
        </p:txBody>
      </p:sp>
      <p:sp>
        <p:nvSpPr>
          <p:cNvPr id="178" name="Rounded Rectangle 4"/>
          <p:cNvSpPr/>
          <p:nvPr/>
        </p:nvSpPr>
        <p:spPr>
          <a:xfrm>
            <a:off x="966050" y="62484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100" kern="1200" dirty="0" smtClean="0">
                <a:latin typeface="Bell MT" pitchFamily="18" charset="0"/>
              </a:rPr>
              <a:t>Gathering information</a:t>
            </a:r>
            <a:endParaRPr lang="en-US" sz="1000" kern="1200" dirty="0">
              <a:latin typeface="Bell MT" pitchFamily="18" charset="0"/>
            </a:endParaRPr>
          </a:p>
        </p:txBody>
      </p:sp>
      <p:sp>
        <p:nvSpPr>
          <p:cNvPr id="179" name="Rounded Rectangle 4"/>
          <p:cNvSpPr/>
          <p:nvPr/>
        </p:nvSpPr>
        <p:spPr>
          <a:xfrm>
            <a:off x="533400" y="6553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100" kern="1200" dirty="0" smtClean="0">
                <a:latin typeface="Bell MT" pitchFamily="18" charset="0"/>
              </a:rPr>
              <a:t>Interviews </a:t>
            </a:r>
            <a:endParaRPr lang="en-US" sz="1000" kern="1200" dirty="0">
              <a:latin typeface="Bell MT" pitchFamily="18" charset="0"/>
            </a:endParaRPr>
          </a:p>
        </p:txBody>
      </p:sp>
      <p:cxnSp>
        <p:nvCxnSpPr>
          <p:cNvPr id="180" name="Straight Arrow Connector 179"/>
          <p:cNvCxnSpPr/>
          <p:nvPr/>
        </p:nvCxnSpPr>
        <p:spPr>
          <a:xfrm rot="10800000">
            <a:off x="1828800" y="5249706"/>
            <a:ext cx="396699" cy="8094"/>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181" name="Straight Arrow Connector 180"/>
          <p:cNvCxnSpPr/>
          <p:nvPr/>
        </p:nvCxnSpPr>
        <p:spPr>
          <a:xfrm rot="10800000">
            <a:off x="1828800" y="6545106"/>
            <a:ext cx="396699" cy="8094"/>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grpSp>
        <p:nvGrpSpPr>
          <p:cNvPr id="23" name="Group 124"/>
          <p:cNvGrpSpPr/>
          <p:nvPr/>
        </p:nvGrpSpPr>
        <p:grpSpPr>
          <a:xfrm>
            <a:off x="5404883" y="3670612"/>
            <a:ext cx="1072117" cy="367988"/>
            <a:chOff x="2586632" y="740171"/>
            <a:chExt cx="922734" cy="461367"/>
          </a:xfrm>
        </p:grpSpPr>
        <p:sp>
          <p:nvSpPr>
            <p:cNvPr id="183" name="Rounded Rectangle 182"/>
            <p:cNvSpPr/>
            <p:nvPr/>
          </p:nvSpPr>
          <p:spPr>
            <a:xfrm>
              <a:off x="2586632" y="740171"/>
              <a:ext cx="922734" cy="461367"/>
            </a:xfrm>
            <a:prstGeom prst="roundRect">
              <a:avLst>
                <a:gd name="adj" fmla="val 10000"/>
              </a:avLst>
            </a:prstGeom>
          </p:spPr>
          <p:style>
            <a:lnRef idx="2">
              <a:schemeClr val="accent2"/>
            </a:lnRef>
            <a:fillRef idx="1">
              <a:schemeClr val="lt1"/>
            </a:fillRef>
            <a:effectRef idx="0">
              <a:schemeClr val="accent2"/>
            </a:effectRef>
            <a:fontRef idx="minor">
              <a:schemeClr val="dk1"/>
            </a:fontRef>
          </p:style>
        </p:sp>
        <p:sp>
          <p:nvSpPr>
            <p:cNvPr id="184" name="Rounded Rectangle 4"/>
            <p:cNvSpPr/>
            <p:nvPr/>
          </p:nvSpPr>
          <p:spPr>
            <a:xfrm>
              <a:off x="2600145" y="753684"/>
              <a:ext cx="895708" cy="434341"/>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200" b="1" dirty="0" smtClean="0">
                  <a:latin typeface="Bell MT" pitchFamily="18" charset="0"/>
                </a:rPr>
                <a:t>Testing</a:t>
              </a:r>
              <a:endParaRPr lang="en-US" sz="1200" b="1" kern="1200" dirty="0" smtClean="0">
                <a:latin typeface="Bell MT" pitchFamily="18" charset="0"/>
              </a:endParaRPr>
            </a:p>
          </p:txBody>
        </p:sp>
      </p:grpSp>
      <p:cxnSp>
        <p:nvCxnSpPr>
          <p:cNvPr id="185" name="Straight Connector 184"/>
          <p:cNvCxnSpPr/>
          <p:nvPr/>
        </p:nvCxnSpPr>
        <p:spPr>
          <a:xfrm rot="5400000" flipH="1" flipV="1">
            <a:off x="6933406" y="3885406"/>
            <a:ext cx="305594" cy="794"/>
          </a:xfrm>
          <a:prstGeom prst="line">
            <a:avLst/>
          </a:prstGeom>
          <a:ln/>
        </p:spPr>
        <p:style>
          <a:lnRef idx="2">
            <a:schemeClr val="accent2"/>
          </a:lnRef>
          <a:fillRef idx="1">
            <a:schemeClr val="lt1"/>
          </a:fillRef>
          <a:effectRef idx="0">
            <a:schemeClr val="accent2"/>
          </a:effectRef>
          <a:fontRef idx="minor">
            <a:schemeClr val="dk1"/>
          </a:fontRef>
        </p:style>
      </p:cxnSp>
      <p:cxnSp>
        <p:nvCxnSpPr>
          <p:cNvPr id="186" name="Straight Connector 185"/>
          <p:cNvCxnSpPr/>
          <p:nvPr/>
        </p:nvCxnSpPr>
        <p:spPr>
          <a:xfrm rot="5400000" flipH="1" flipV="1">
            <a:off x="7772400" y="3886200"/>
            <a:ext cx="305594" cy="794"/>
          </a:xfrm>
          <a:prstGeom prst="line">
            <a:avLst/>
          </a:prstGeom>
          <a:ln/>
        </p:spPr>
        <p:style>
          <a:lnRef idx="2">
            <a:schemeClr val="accent2"/>
          </a:lnRef>
          <a:fillRef idx="1">
            <a:schemeClr val="lt1"/>
          </a:fillRef>
          <a:effectRef idx="0">
            <a:schemeClr val="accent2"/>
          </a:effectRef>
          <a:fontRef idx="minor">
            <a:schemeClr val="dk1"/>
          </a:fontRef>
        </p:style>
      </p:cxnSp>
      <p:cxnSp>
        <p:nvCxnSpPr>
          <p:cNvPr id="187" name="Straight Connector 186"/>
          <p:cNvCxnSpPr/>
          <p:nvPr/>
        </p:nvCxnSpPr>
        <p:spPr>
          <a:xfrm rot="5400000" flipH="1" flipV="1">
            <a:off x="8534400" y="3885406"/>
            <a:ext cx="305594" cy="794"/>
          </a:xfrm>
          <a:prstGeom prst="line">
            <a:avLst/>
          </a:prstGeom>
          <a:ln/>
        </p:spPr>
        <p:style>
          <a:lnRef idx="2">
            <a:schemeClr val="accent2"/>
          </a:lnRef>
          <a:fillRef idx="1">
            <a:schemeClr val="lt1"/>
          </a:fillRef>
          <a:effectRef idx="0">
            <a:schemeClr val="accent2"/>
          </a:effectRef>
          <a:fontRef idx="minor">
            <a:schemeClr val="dk1"/>
          </a:fontRef>
        </p:style>
      </p:cxnSp>
      <p:sp>
        <p:nvSpPr>
          <p:cNvPr id="188" name="Rounded Rectangle 4"/>
          <p:cNvSpPr/>
          <p:nvPr/>
        </p:nvSpPr>
        <p:spPr>
          <a:xfrm>
            <a:off x="6730150" y="3505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dirty="0" smtClean="0">
                <a:latin typeface="Bell MT" pitchFamily="18" charset="0"/>
              </a:rPr>
              <a:t>Cognitive Ability Test</a:t>
            </a:r>
            <a:endParaRPr lang="en-US" sz="800" kern="1200" dirty="0">
              <a:latin typeface="Bell MT" pitchFamily="18" charset="0"/>
            </a:endParaRPr>
          </a:p>
        </p:txBody>
      </p:sp>
      <p:sp>
        <p:nvSpPr>
          <p:cNvPr id="189" name="Rounded Rectangle 4"/>
          <p:cNvSpPr/>
          <p:nvPr/>
        </p:nvSpPr>
        <p:spPr>
          <a:xfrm>
            <a:off x="7543800" y="3505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latin typeface="Bell MT" pitchFamily="18" charset="0"/>
              </a:rPr>
              <a:t>Personality Test</a:t>
            </a:r>
            <a:endParaRPr lang="en-US" sz="800" kern="1200" dirty="0">
              <a:latin typeface="Bell MT" pitchFamily="18" charset="0"/>
            </a:endParaRPr>
          </a:p>
        </p:txBody>
      </p:sp>
      <p:sp>
        <p:nvSpPr>
          <p:cNvPr id="190" name="Rounded Rectangle 4"/>
          <p:cNvSpPr/>
          <p:nvPr/>
        </p:nvSpPr>
        <p:spPr>
          <a:xfrm>
            <a:off x="8330350" y="3505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latin typeface="Bell MT" pitchFamily="18" charset="0"/>
              </a:rPr>
              <a:t>Physical Ability Test</a:t>
            </a:r>
            <a:endParaRPr lang="en-US" sz="800" kern="1200" dirty="0">
              <a:latin typeface="Bell MT" pitchFamily="18" charset="0"/>
            </a:endParaRPr>
          </a:p>
        </p:txBody>
      </p:sp>
      <p:sp>
        <p:nvSpPr>
          <p:cNvPr id="191" name="Rounded Rectangle 4"/>
          <p:cNvSpPr/>
          <p:nvPr/>
        </p:nvSpPr>
        <p:spPr>
          <a:xfrm>
            <a:off x="6730150" y="3886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latin typeface="Bell MT" pitchFamily="18" charset="0"/>
              </a:rPr>
              <a:t>Integrity Test</a:t>
            </a:r>
            <a:endParaRPr lang="en-US" sz="800" kern="1200" dirty="0">
              <a:latin typeface="Bell MT" pitchFamily="18" charset="0"/>
            </a:endParaRPr>
          </a:p>
        </p:txBody>
      </p:sp>
      <p:sp>
        <p:nvSpPr>
          <p:cNvPr id="192" name="Rounded Rectangle 4"/>
          <p:cNvSpPr/>
          <p:nvPr/>
        </p:nvSpPr>
        <p:spPr>
          <a:xfrm>
            <a:off x="7543800" y="3886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dirty="0" smtClean="0">
                <a:latin typeface="Bell MT" pitchFamily="18" charset="0"/>
              </a:rPr>
              <a:t>Drug Test</a:t>
            </a:r>
            <a:endParaRPr lang="en-US" sz="800" kern="1200" dirty="0">
              <a:latin typeface="Bell MT" pitchFamily="18" charset="0"/>
            </a:endParaRPr>
          </a:p>
        </p:txBody>
      </p:sp>
      <p:sp>
        <p:nvSpPr>
          <p:cNvPr id="193" name="Rounded Rectangle 4"/>
          <p:cNvSpPr/>
          <p:nvPr/>
        </p:nvSpPr>
        <p:spPr>
          <a:xfrm>
            <a:off x="8330350" y="3886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000" dirty="0" smtClean="0">
                <a:latin typeface="Bell MT" pitchFamily="18" charset="0"/>
              </a:rPr>
              <a:t>Work Sample Test</a:t>
            </a:r>
            <a:endParaRPr lang="en-US" sz="800" kern="1200" dirty="0">
              <a:latin typeface="Bell MT" pitchFamily="18" charset="0"/>
            </a:endParaRPr>
          </a:p>
        </p:txBody>
      </p:sp>
      <p:cxnSp>
        <p:nvCxnSpPr>
          <p:cNvPr id="194" name="Straight Arrow Connector 193"/>
          <p:cNvCxnSpPr/>
          <p:nvPr/>
        </p:nvCxnSpPr>
        <p:spPr>
          <a:xfrm flipV="1">
            <a:off x="6477000" y="3810000"/>
            <a:ext cx="228602" cy="1"/>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grpSp>
        <p:nvGrpSpPr>
          <p:cNvPr id="26" name="Group 124"/>
          <p:cNvGrpSpPr/>
          <p:nvPr/>
        </p:nvGrpSpPr>
        <p:grpSpPr>
          <a:xfrm>
            <a:off x="5410200" y="4432612"/>
            <a:ext cx="1072117" cy="367988"/>
            <a:chOff x="2586632" y="740171"/>
            <a:chExt cx="922734" cy="461367"/>
          </a:xfrm>
        </p:grpSpPr>
        <p:sp>
          <p:nvSpPr>
            <p:cNvPr id="196" name="Rounded Rectangle 195"/>
            <p:cNvSpPr/>
            <p:nvPr/>
          </p:nvSpPr>
          <p:spPr>
            <a:xfrm>
              <a:off x="2586632" y="740171"/>
              <a:ext cx="922734" cy="461367"/>
            </a:xfrm>
            <a:prstGeom prst="roundRect">
              <a:avLst>
                <a:gd name="adj" fmla="val 10000"/>
              </a:avLst>
            </a:prstGeom>
          </p:spPr>
          <p:style>
            <a:lnRef idx="2">
              <a:schemeClr val="accent2"/>
            </a:lnRef>
            <a:fillRef idx="1">
              <a:schemeClr val="lt1"/>
            </a:fillRef>
            <a:effectRef idx="0">
              <a:schemeClr val="accent2"/>
            </a:effectRef>
            <a:fontRef idx="minor">
              <a:schemeClr val="dk1"/>
            </a:fontRef>
          </p:style>
        </p:sp>
        <p:sp>
          <p:nvSpPr>
            <p:cNvPr id="197" name="Rounded Rectangle 4"/>
            <p:cNvSpPr/>
            <p:nvPr/>
          </p:nvSpPr>
          <p:spPr>
            <a:xfrm>
              <a:off x="2600145" y="753684"/>
              <a:ext cx="895708" cy="434341"/>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200" b="1" dirty="0" smtClean="0">
                  <a:latin typeface="Bell MT" pitchFamily="18" charset="0"/>
                </a:rPr>
                <a:t>Information Gathering</a:t>
              </a:r>
              <a:endParaRPr lang="en-US" sz="1200" b="1" kern="1200" dirty="0" smtClean="0">
                <a:latin typeface="Bell MT" pitchFamily="18" charset="0"/>
              </a:endParaRPr>
            </a:p>
          </p:txBody>
        </p:sp>
      </p:grpSp>
      <p:cxnSp>
        <p:nvCxnSpPr>
          <p:cNvPr id="198" name="Straight Connector 197"/>
          <p:cNvCxnSpPr/>
          <p:nvPr/>
        </p:nvCxnSpPr>
        <p:spPr>
          <a:xfrm rot="5400000" flipH="1" flipV="1">
            <a:off x="6938723" y="4647406"/>
            <a:ext cx="305594" cy="794"/>
          </a:xfrm>
          <a:prstGeom prst="line">
            <a:avLst/>
          </a:prstGeom>
          <a:ln/>
        </p:spPr>
        <p:style>
          <a:lnRef idx="2">
            <a:schemeClr val="accent2"/>
          </a:lnRef>
          <a:fillRef idx="1">
            <a:schemeClr val="lt1"/>
          </a:fillRef>
          <a:effectRef idx="0">
            <a:schemeClr val="accent2"/>
          </a:effectRef>
          <a:fontRef idx="minor">
            <a:schemeClr val="dk1"/>
          </a:fontRef>
        </p:style>
      </p:cxnSp>
      <p:cxnSp>
        <p:nvCxnSpPr>
          <p:cNvPr id="199" name="Straight Connector 198"/>
          <p:cNvCxnSpPr/>
          <p:nvPr/>
        </p:nvCxnSpPr>
        <p:spPr>
          <a:xfrm rot="5400000" flipH="1" flipV="1">
            <a:off x="7777717" y="4648200"/>
            <a:ext cx="305594" cy="794"/>
          </a:xfrm>
          <a:prstGeom prst="line">
            <a:avLst/>
          </a:prstGeom>
          <a:ln/>
        </p:spPr>
        <p:style>
          <a:lnRef idx="2">
            <a:schemeClr val="accent2"/>
          </a:lnRef>
          <a:fillRef idx="1">
            <a:schemeClr val="lt1"/>
          </a:fillRef>
          <a:effectRef idx="0">
            <a:schemeClr val="accent2"/>
          </a:effectRef>
          <a:fontRef idx="minor">
            <a:schemeClr val="dk1"/>
          </a:fontRef>
        </p:style>
      </p:cxnSp>
      <p:cxnSp>
        <p:nvCxnSpPr>
          <p:cNvPr id="200" name="Straight Connector 199"/>
          <p:cNvCxnSpPr/>
          <p:nvPr/>
        </p:nvCxnSpPr>
        <p:spPr>
          <a:xfrm rot="5400000" flipH="1" flipV="1">
            <a:off x="8539717" y="4647406"/>
            <a:ext cx="305594" cy="794"/>
          </a:xfrm>
          <a:prstGeom prst="line">
            <a:avLst/>
          </a:prstGeom>
          <a:ln/>
        </p:spPr>
        <p:style>
          <a:lnRef idx="2">
            <a:schemeClr val="accent2"/>
          </a:lnRef>
          <a:fillRef idx="1">
            <a:schemeClr val="lt1"/>
          </a:fillRef>
          <a:effectRef idx="0">
            <a:schemeClr val="accent2"/>
          </a:effectRef>
          <a:fontRef idx="minor">
            <a:schemeClr val="dk1"/>
          </a:fontRef>
        </p:style>
      </p:cxnSp>
      <p:sp>
        <p:nvSpPr>
          <p:cNvPr id="201" name="Rounded Rectangle 4"/>
          <p:cNvSpPr/>
          <p:nvPr/>
        </p:nvSpPr>
        <p:spPr>
          <a:xfrm>
            <a:off x="6735467" y="4267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dirty="0" smtClean="0">
                <a:latin typeface="Bell MT" pitchFamily="18" charset="0"/>
              </a:rPr>
              <a:t>Application Forms</a:t>
            </a:r>
            <a:endParaRPr lang="en-US" sz="800" kern="1200" dirty="0">
              <a:latin typeface="Bell MT" pitchFamily="18" charset="0"/>
            </a:endParaRPr>
          </a:p>
        </p:txBody>
      </p:sp>
      <p:sp>
        <p:nvSpPr>
          <p:cNvPr id="202" name="Rounded Rectangle 4"/>
          <p:cNvSpPr/>
          <p:nvPr/>
        </p:nvSpPr>
        <p:spPr>
          <a:xfrm>
            <a:off x="7549117" y="4267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latin typeface="Bell MT" pitchFamily="18" charset="0"/>
              </a:rPr>
              <a:t>Resumes</a:t>
            </a:r>
            <a:endParaRPr lang="en-US" sz="800" kern="1200" dirty="0">
              <a:latin typeface="Bell MT" pitchFamily="18" charset="0"/>
            </a:endParaRPr>
          </a:p>
        </p:txBody>
      </p:sp>
      <p:sp>
        <p:nvSpPr>
          <p:cNvPr id="203" name="Rounded Rectangle 4"/>
          <p:cNvSpPr/>
          <p:nvPr/>
        </p:nvSpPr>
        <p:spPr>
          <a:xfrm>
            <a:off x="8335667" y="4267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latin typeface="Bell MT" pitchFamily="18" charset="0"/>
              </a:rPr>
              <a:t>Biographical Data</a:t>
            </a:r>
            <a:endParaRPr lang="en-US" sz="800" kern="1200" dirty="0">
              <a:latin typeface="Bell MT" pitchFamily="18" charset="0"/>
            </a:endParaRPr>
          </a:p>
        </p:txBody>
      </p:sp>
      <p:sp>
        <p:nvSpPr>
          <p:cNvPr id="204" name="Rounded Rectangle 4"/>
          <p:cNvSpPr/>
          <p:nvPr/>
        </p:nvSpPr>
        <p:spPr>
          <a:xfrm>
            <a:off x="6735467" y="4648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latin typeface="Bell MT" pitchFamily="18" charset="0"/>
              </a:rPr>
              <a:t>Reference Checking</a:t>
            </a:r>
            <a:endParaRPr lang="en-US" sz="800" kern="1200" dirty="0">
              <a:latin typeface="Bell MT" pitchFamily="18" charset="0"/>
            </a:endParaRPr>
          </a:p>
        </p:txBody>
      </p:sp>
      <p:sp>
        <p:nvSpPr>
          <p:cNvPr id="205" name="Rounded Rectangle 4"/>
          <p:cNvSpPr/>
          <p:nvPr/>
        </p:nvSpPr>
        <p:spPr>
          <a:xfrm>
            <a:off x="7549117" y="4648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dirty="0" smtClean="0">
                <a:latin typeface="Bell MT" pitchFamily="18" charset="0"/>
              </a:rPr>
              <a:t>Defamation of Character</a:t>
            </a:r>
            <a:endParaRPr lang="en-US" sz="800" kern="1200" dirty="0">
              <a:latin typeface="Bell MT" pitchFamily="18" charset="0"/>
            </a:endParaRPr>
          </a:p>
        </p:txBody>
      </p:sp>
      <p:sp>
        <p:nvSpPr>
          <p:cNvPr id="206" name="Rounded Rectangle 4"/>
          <p:cNvSpPr/>
          <p:nvPr/>
        </p:nvSpPr>
        <p:spPr>
          <a:xfrm>
            <a:off x="8335667" y="4648200"/>
            <a:ext cx="813650" cy="3048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000" dirty="0" smtClean="0">
                <a:latin typeface="Bell MT" pitchFamily="18" charset="0"/>
              </a:rPr>
              <a:t>Negligent Hiring</a:t>
            </a:r>
            <a:endParaRPr lang="en-US" sz="800" kern="1200" dirty="0">
              <a:latin typeface="Bell MT" pitchFamily="18" charset="0"/>
            </a:endParaRPr>
          </a:p>
        </p:txBody>
      </p:sp>
      <p:cxnSp>
        <p:nvCxnSpPr>
          <p:cNvPr id="207" name="Straight Arrow Connector 206"/>
          <p:cNvCxnSpPr/>
          <p:nvPr/>
        </p:nvCxnSpPr>
        <p:spPr>
          <a:xfrm flipV="1">
            <a:off x="6482317" y="4572000"/>
            <a:ext cx="228602" cy="1"/>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grpSp>
        <p:nvGrpSpPr>
          <p:cNvPr id="27" name="Group 124"/>
          <p:cNvGrpSpPr/>
          <p:nvPr/>
        </p:nvGrpSpPr>
        <p:grpSpPr>
          <a:xfrm>
            <a:off x="5410200" y="5118412"/>
            <a:ext cx="1072117" cy="367988"/>
            <a:chOff x="2586632" y="740171"/>
            <a:chExt cx="922734" cy="461367"/>
          </a:xfrm>
        </p:grpSpPr>
        <p:sp>
          <p:nvSpPr>
            <p:cNvPr id="209" name="Rounded Rectangle 208"/>
            <p:cNvSpPr/>
            <p:nvPr/>
          </p:nvSpPr>
          <p:spPr>
            <a:xfrm>
              <a:off x="2586632" y="740171"/>
              <a:ext cx="922734" cy="461367"/>
            </a:xfrm>
            <a:prstGeom prst="roundRect">
              <a:avLst>
                <a:gd name="adj" fmla="val 10000"/>
              </a:avLst>
            </a:prstGeom>
          </p:spPr>
          <p:style>
            <a:lnRef idx="2">
              <a:schemeClr val="accent2"/>
            </a:lnRef>
            <a:fillRef idx="1">
              <a:schemeClr val="lt1"/>
            </a:fillRef>
            <a:effectRef idx="0">
              <a:schemeClr val="accent2"/>
            </a:effectRef>
            <a:fontRef idx="minor">
              <a:schemeClr val="dk1"/>
            </a:fontRef>
          </p:style>
        </p:sp>
        <p:sp>
          <p:nvSpPr>
            <p:cNvPr id="210" name="Rounded Rectangle 4"/>
            <p:cNvSpPr/>
            <p:nvPr/>
          </p:nvSpPr>
          <p:spPr>
            <a:xfrm>
              <a:off x="2600145" y="753684"/>
              <a:ext cx="895708" cy="434341"/>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200" b="1" dirty="0" smtClean="0">
                  <a:latin typeface="Bell MT" pitchFamily="18" charset="0"/>
                </a:rPr>
                <a:t>Interviews </a:t>
              </a:r>
              <a:endParaRPr lang="en-US" sz="1200" b="1" kern="1200" dirty="0" smtClean="0">
                <a:latin typeface="Bell MT" pitchFamily="18" charset="0"/>
              </a:endParaRPr>
            </a:p>
          </p:txBody>
        </p:sp>
      </p:grpSp>
      <p:sp>
        <p:nvSpPr>
          <p:cNvPr id="211" name="Rounded Rectangle 4"/>
          <p:cNvSpPr/>
          <p:nvPr/>
        </p:nvSpPr>
        <p:spPr>
          <a:xfrm>
            <a:off x="6806350" y="5029200"/>
            <a:ext cx="813650" cy="2286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100" kern="1200" dirty="0" smtClean="0">
                <a:latin typeface="Bell MT" pitchFamily="18" charset="0"/>
              </a:rPr>
              <a:t>Structured</a:t>
            </a:r>
            <a:endParaRPr lang="en-US" sz="1000" kern="1200" dirty="0">
              <a:latin typeface="Bell MT" pitchFamily="18" charset="0"/>
            </a:endParaRPr>
          </a:p>
        </p:txBody>
      </p:sp>
      <p:sp>
        <p:nvSpPr>
          <p:cNvPr id="212" name="Rounded Rectangle 4"/>
          <p:cNvSpPr/>
          <p:nvPr/>
        </p:nvSpPr>
        <p:spPr>
          <a:xfrm>
            <a:off x="6806350" y="5334000"/>
            <a:ext cx="813650" cy="2286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100" kern="1200" dirty="0" smtClean="0">
                <a:latin typeface="Bell MT" pitchFamily="18" charset="0"/>
              </a:rPr>
              <a:t>Unstructured</a:t>
            </a:r>
            <a:endParaRPr lang="en-US" sz="1000" kern="1200" dirty="0">
              <a:latin typeface="Bell MT" pitchFamily="18" charset="0"/>
            </a:endParaRPr>
          </a:p>
        </p:txBody>
      </p:sp>
      <p:sp>
        <p:nvSpPr>
          <p:cNvPr id="213" name="Rounded Rectangle 4"/>
          <p:cNvSpPr/>
          <p:nvPr/>
        </p:nvSpPr>
        <p:spPr>
          <a:xfrm>
            <a:off x="7772400" y="5029200"/>
            <a:ext cx="661250" cy="2286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latin typeface="Bell MT" pitchFamily="18" charset="0"/>
              </a:rPr>
              <a:t>Situational </a:t>
            </a:r>
            <a:endParaRPr lang="en-US" sz="800" kern="1200" dirty="0">
              <a:latin typeface="Bell MT" pitchFamily="18" charset="0"/>
            </a:endParaRPr>
          </a:p>
        </p:txBody>
      </p:sp>
      <p:sp>
        <p:nvSpPr>
          <p:cNvPr id="214" name="Rounded Rectangle 4"/>
          <p:cNvSpPr/>
          <p:nvPr/>
        </p:nvSpPr>
        <p:spPr>
          <a:xfrm>
            <a:off x="8433650" y="5029200"/>
            <a:ext cx="661250" cy="2286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latin typeface="Bell MT" pitchFamily="18" charset="0"/>
              </a:rPr>
              <a:t>Behavioral</a:t>
            </a:r>
            <a:endParaRPr lang="en-US" sz="800" kern="1200" dirty="0">
              <a:latin typeface="Bell MT" pitchFamily="18" charset="0"/>
            </a:endParaRPr>
          </a:p>
        </p:txBody>
      </p:sp>
      <p:cxnSp>
        <p:nvCxnSpPr>
          <p:cNvPr id="215" name="Straight Connector 214"/>
          <p:cNvCxnSpPr/>
          <p:nvPr/>
        </p:nvCxnSpPr>
        <p:spPr>
          <a:xfrm rot="10800000">
            <a:off x="6705601" y="5105400"/>
            <a:ext cx="76200" cy="1588"/>
          </a:xfrm>
          <a:prstGeom prst="line">
            <a:avLst/>
          </a:prstGeom>
          <a:ln/>
        </p:spPr>
        <p:style>
          <a:lnRef idx="2">
            <a:schemeClr val="accent2"/>
          </a:lnRef>
          <a:fillRef idx="1">
            <a:schemeClr val="lt1"/>
          </a:fillRef>
          <a:effectRef idx="0">
            <a:schemeClr val="accent2"/>
          </a:effectRef>
          <a:fontRef idx="minor">
            <a:schemeClr val="dk1"/>
          </a:fontRef>
        </p:style>
      </p:cxnSp>
      <p:cxnSp>
        <p:nvCxnSpPr>
          <p:cNvPr id="216" name="Straight Connector 215"/>
          <p:cNvCxnSpPr/>
          <p:nvPr/>
        </p:nvCxnSpPr>
        <p:spPr>
          <a:xfrm rot="10800000">
            <a:off x="6705601" y="5486400"/>
            <a:ext cx="76200" cy="1588"/>
          </a:xfrm>
          <a:prstGeom prst="line">
            <a:avLst/>
          </a:prstGeom>
          <a:ln/>
        </p:spPr>
        <p:style>
          <a:lnRef idx="2">
            <a:schemeClr val="accent2"/>
          </a:lnRef>
          <a:fillRef idx="1">
            <a:schemeClr val="lt1"/>
          </a:fillRef>
          <a:effectRef idx="0">
            <a:schemeClr val="accent2"/>
          </a:effectRef>
          <a:fontRef idx="minor">
            <a:schemeClr val="dk1"/>
          </a:fontRef>
        </p:style>
      </p:cxnSp>
      <p:cxnSp>
        <p:nvCxnSpPr>
          <p:cNvPr id="217" name="Straight Connector 216"/>
          <p:cNvCxnSpPr/>
          <p:nvPr/>
        </p:nvCxnSpPr>
        <p:spPr>
          <a:xfrm rot="5400000" flipH="1" flipV="1">
            <a:off x="6514306" y="5295900"/>
            <a:ext cx="381794" cy="794"/>
          </a:xfrm>
          <a:prstGeom prst="line">
            <a:avLst/>
          </a:prstGeom>
          <a:ln/>
        </p:spPr>
        <p:style>
          <a:lnRef idx="2">
            <a:schemeClr val="accent2"/>
          </a:lnRef>
          <a:fillRef idx="1">
            <a:schemeClr val="lt1"/>
          </a:fillRef>
          <a:effectRef idx="0">
            <a:schemeClr val="accent2"/>
          </a:effectRef>
          <a:fontRef idx="minor">
            <a:schemeClr val="dk1"/>
          </a:fontRef>
        </p:style>
      </p:cxnSp>
      <p:cxnSp>
        <p:nvCxnSpPr>
          <p:cNvPr id="219" name="Straight Arrow Connector 218"/>
          <p:cNvCxnSpPr/>
          <p:nvPr/>
        </p:nvCxnSpPr>
        <p:spPr>
          <a:xfrm flipV="1">
            <a:off x="6477000" y="5257799"/>
            <a:ext cx="228602" cy="1"/>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220" name="Straight Arrow Connector 219"/>
          <p:cNvCxnSpPr/>
          <p:nvPr/>
        </p:nvCxnSpPr>
        <p:spPr>
          <a:xfrm>
            <a:off x="7619998" y="5105400"/>
            <a:ext cx="152402" cy="1588"/>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grpSp>
        <p:nvGrpSpPr>
          <p:cNvPr id="29" name="Group 124"/>
          <p:cNvGrpSpPr/>
          <p:nvPr/>
        </p:nvGrpSpPr>
        <p:grpSpPr>
          <a:xfrm>
            <a:off x="5404883" y="5867400"/>
            <a:ext cx="1072117" cy="533400"/>
            <a:chOff x="2586632" y="740171"/>
            <a:chExt cx="922734" cy="461367"/>
          </a:xfrm>
        </p:grpSpPr>
        <p:sp>
          <p:nvSpPr>
            <p:cNvPr id="235" name="Rounded Rectangle 234"/>
            <p:cNvSpPr/>
            <p:nvPr/>
          </p:nvSpPr>
          <p:spPr>
            <a:xfrm>
              <a:off x="2586632" y="740171"/>
              <a:ext cx="922734" cy="461367"/>
            </a:xfrm>
            <a:prstGeom prst="roundRect">
              <a:avLst>
                <a:gd name="adj" fmla="val 10000"/>
              </a:avLst>
            </a:prstGeom>
          </p:spPr>
          <p:style>
            <a:lnRef idx="2">
              <a:schemeClr val="accent2"/>
            </a:lnRef>
            <a:fillRef idx="1">
              <a:schemeClr val="lt1"/>
            </a:fillRef>
            <a:effectRef idx="0">
              <a:schemeClr val="accent2"/>
            </a:effectRef>
            <a:fontRef idx="minor">
              <a:schemeClr val="dk1"/>
            </a:fontRef>
          </p:style>
        </p:sp>
        <p:sp>
          <p:nvSpPr>
            <p:cNvPr id="236" name="Rounded Rectangle 4"/>
            <p:cNvSpPr/>
            <p:nvPr/>
          </p:nvSpPr>
          <p:spPr>
            <a:xfrm>
              <a:off x="2600144" y="753684"/>
              <a:ext cx="895708" cy="434341"/>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200" b="1" dirty="0" smtClean="0">
                  <a:latin typeface="Bell MT" pitchFamily="18" charset="0"/>
                </a:rPr>
                <a:t>Common Interviewing Mistakes</a:t>
              </a:r>
              <a:endParaRPr lang="en-US" sz="1200" b="1" kern="1200" dirty="0" smtClean="0">
                <a:latin typeface="Bell MT" pitchFamily="18" charset="0"/>
              </a:endParaRPr>
            </a:p>
          </p:txBody>
        </p:sp>
      </p:grpSp>
      <p:sp>
        <p:nvSpPr>
          <p:cNvPr id="237" name="Rounded Rectangle 4"/>
          <p:cNvSpPr/>
          <p:nvPr/>
        </p:nvSpPr>
        <p:spPr>
          <a:xfrm>
            <a:off x="6629400" y="5867400"/>
            <a:ext cx="838200" cy="230875"/>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900" dirty="0" smtClean="0">
                <a:latin typeface="Bell MT" pitchFamily="18" charset="0"/>
              </a:rPr>
              <a:t>Snap Judgments</a:t>
            </a:r>
          </a:p>
        </p:txBody>
      </p:sp>
      <p:sp>
        <p:nvSpPr>
          <p:cNvPr id="238" name="Rounded Rectangle 4"/>
          <p:cNvSpPr/>
          <p:nvPr/>
        </p:nvSpPr>
        <p:spPr>
          <a:xfrm>
            <a:off x="7467600" y="5869675"/>
            <a:ext cx="838200" cy="2286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800" kern="1200" dirty="0" smtClean="0">
                <a:latin typeface="Bell MT" pitchFamily="18" charset="0"/>
              </a:rPr>
              <a:t>Halo Effect</a:t>
            </a:r>
            <a:endParaRPr lang="en-US" sz="600" kern="1200" dirty="0">
              <a:latin typeface="Bell MT" pitchFamily="18" charset="0"/>
            </a:endParaRPr>
          </a:p>
        </p:txBody>
      </p:sp>
      <p:sp>
        <p:nvSpPr>
          <p:cNvPr id="239" name="Rounded Rectangle 4"/>
          <p:cNvSpPr/>
          <p:nvPr/>
        </p:nvSpPr>
        <p:spPr>
          <a:xfrm>
            <a:off x="8305800" y="5869675"/>
            <a:ext cx="838200" cy="2286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800" kern="1200" dirty="0" smtClean="0">
                <a:latin typeface="Bell MT" pitchFamily="18" charset="0"/>
              </a:rPr>
              <a:t>Horn Effect</a:t>
            </a:r>
            <a:endParaRPr lang="en-US" sz="600" kern="1200" dirty="0">
              <a:latin typeface="Bell MT" pitchFamily="18" charset="0"/>
            </a:endParaRPr>
          </a:p>
        </p:txBody>
      </p:sp>
      <p:sp>
        <p:nvSpPr>
          <p:cNvPr id="240" name="Rounded Rectangle 4"/>
          <p:cNvSpPr/>
          <p:nvPr/>
        </p:nvSpPr>
        <p:spPr>
          <a:xfrm>
            <a:off x="6629400" y="6098275"/>
            <a:ext cx="838200" cy="2286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800" dirty="0" smtClean="0">
                <a:latin typeface="Bell MT" pitchFamily="18" charset="0"/>
              </a:rPr>
              <a:t>Negative</a:t>
            </a:r>
          </a:p>
          <a:p>
            <a:pPr lvl="0" algn="ctr" defTabSz="444500">
              <a:lnSpc>
                <a:spcPct val="90000"/>
              </a:lnSpc>
              <a:spcBef>
                <a:spcPct val="0"/>
              </a:spcBef>
            </a:pPr>
            <a:r>
              <a:rPr lang="en-US" sz="800" dirty="0" smtClean="0">
                <a:latin typeface="Bell MT" pitchFamily="18" charset="0"/>
              </a:rPr>
              <a:t>Emphasis</a:t>
            </a:r>
          </a:p>
        </p:txBody>
      </p:sp>
      <p:sp>
        <p:nvSpPr>
          <p:cNvPr id="241" name="Rounded Rectangle 4"/>
          <p:cNvSpPr/>
          <p:nvPr/>
        </p:nvSpPr>
        <p:spPr>
          <a:xfrm>
            <a:off x="7467600" y="6098275"/>
            <a:ext cx="838200" cy="2286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900" dirty="0" smtClean="0">
                <a:latin typeface="Bell MT" pitchFamily="18" charset="0"/>
              </a:rPr>
              <a:t>Cultural Noise</a:t>
            </a:r>
          </a:p>
        </p:txBody>
      </p:sp>
      <p:sp>
        <p:nvSpPr>
          <p:cNvPr id="242" name="Rounded Rectangle 4"/>
          <p:cNvSpPr/>
          <p:nvPr/>
        </p:nvSpPr>
        <p:spPr>
          <a:xfrm>
            <a:off x="8305800" y="6098275"/>
            <a:ext cx="838200" cy="228600"/>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900" dirty="0" smtClean="0">
                <a:latin typeface="Bell MT" pitchFamily="18" charset="0"/>
              </a:rPr>
              <a:t>Biases</a:t>
            </a:r>
            <a:endParaRPr lang="en-US" sz="800" dirty="0" smtClean="0">
              <a:latin typeface="Bell MT" pitchFamily="18" charset="0"/>
            </a:endParaRPr>
          </a:p>
        </p:txBody>
      </p:sp>
      <p:cxnSp>
        <p:nvCxnSpPr>
          <p:cNvPr id="243" name="Straight Arrow Connector 242"/>
          <p:cNvCxnSpPr/>
          <p:nvPr/>
        </p:nvCxnSpPr>
        <p:spPr>
          <a:xfrm>
            <a:off x="6477000" y="6096000"/>
            <a:ext cx="152402" cy="1588"/>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244" name="Straight Connector 243"/>
          <p:cNvCxnSpPr/>
          <p:nvPr/>
        </p:nvCxnSpPr>
        <p:spPr>
          <a:xfrm rot="5400000" flipH="1" flipV="1">
            <a:off x="2438797" y="1599803"/>
            <a:ext cx="1981200" cy="794"/>
          </a:xfrm>
          <a:prstGeom prst="line">
            <a:avLst/>
          </a:prstGeom>
          <a:ln/>
        </p:spPr>
        <p:style>
          <a:lnRef idx="2">
            <a:schemeClr val="accent2"/>
          </a:lnRef>
          <a:fillRef idx="1">
            <a:schemeClr val="lt1"/>
          </a:fillRef>
          <a:effectRef idx="0">
            <a:schemeClr val="accent2"/>
          </a:effectRef>
          <a:fontRef idx="minor">
            <a:schemeClr val="dk1"/>
          </a:fontRef>
        </p:style>
      </p:cxnSp>
      <p:cxnSp>
        <p:nvCxnSpPr>
          <p:cNvPr id="246" name="Straight Connector 245"/>
          <p:cNvCxnSpPr/>
          <p:nvPr/>
        </p:nvCxnSpPr>
        <p:spPr>
          <a:xfrm flipV="1">
            <a:off x="3276600" y="609600"/>
            <a:ext cx="152400" cy="1590"/>
          </a:xfrm>
          <a:prstGeom prst="line">
            <a:avLst/>
          </a:prstGeom>
          <a:ln/>
        </p:spPr>
        <p:style>
          <a:lnRef idx="2">
            <a:schemeClr val="accent2"/>
          </a:lnRef>
          <a:fillRef idx="1">
            <a:schemeClr val="lt1"/>
          </a:fillRef>
          <a:effectRef idx="0">
            <a:schemeClr val="accent2"/>
          </a:effectRef>
          <a:fontRef idx="minor">
            <a:schemeClr val="dk1"/>
          </a:fontRef>
        </p:style>
      </p:cxnSp>
      <p:cxnSp>
        <p:nvCxnSpPr>
          <p:cNvPr id="249" name="Straight Connector 248"/>
          <p:cNvCxnSpPr/>
          <p:nvPr/>
        </p:nvCxnSpPr>
        <p:spPr>
          <a:xfrm flipV="1">
            <a:off x="3276600" y="2590800"/>
            <a:ext cx="152400" cy="1590"/>
          </a:xfrm>
          <a:prstGeom prst="line">
            <a:avLst/>
          </a:prstGeom>
          <a:ln/>
        </p:spPr>
        <p:style>
          <a:lnRef idx="2">
            <a:schemeClr val="accent2"/>
          </a:lnRef>
          <a:fillRef idx="1">
            <a:schemeClr val="lt1"/>
          </a:fillRef>
          <a:effectRef idx="0">
            <a:schemeClr val="accent2"/>
          </a:effectRef>
          <a:fontRef idx="minor">
            <a:schemeClr val="dk1"/>
          </a:fontRef>
        </p:style>
      </p:cxnSp>
      <p:cxnSp>
        <p:nvCxnSpPr>
          <p:cNvPr id="251" name="Straight Connector 250"/>
          <p:cNvCxnSpPr/>
          <p:nvPr/>
        </p:nvCxnSpPr>
        <p:spPr>
          <a:xfrm rot="5400000" flipH="1" flipV="1">
            <a:off x="4039394" y="1599406"/>
            <a:ext cx="2438400" cy="1588"/>
          </a:xfrm>
          <a:prstGeom prst="line">
            <a:avLst/>
          </a:prstGeom>
          <a:ln/>
        </p:spPr>
        <p:style>
          <a:lnRef idx="2">
            <a:schemeClr val="accent2"/>
          </a:lnRef>
          <a:fillRef idx="1">
            <a:schemeClr val="lt1"/>
          </a:fillRef>
          <a:effectRef idx="0">
            <a:schemeClr val="accent2"/>
          </a:effectRef>
          <a:fontRef idx="minor">
            <a:schemeClr val="dk1"/>
          </a:fontRef>
        </p:style>
      </p:cxnSp>
      <p:cxnSp>
        <p:nvCxnSpPr>
          <p:cNvPr id="254" name="Straight Connector 253"/>
          <p:cNvCxnSpPr/>
          <p:nvPr/>
        </p:nvCxnSpPr>
        <p:spPr>
          <a:xfrm flipV="1">
            <a:off x="5257800" y="381000"/>
            <a:ext cx="152400" cy="1590"/>
          </a:xfrm>
          <a:prstGeom prst="line">
            <a:avLst/>
          </a:prstGeom>
          <a:ln/>
        </p:spPr>
        <p:style>
          <a:lnRef idx="2">
            <a:schemeClr val="accent2"/>
          </a:lnRef>
          <a:fillRef idx="1">
            <a:schemeClr val="lt1"/>
          </a:fillRef>
          <a:effectRef idx="0">
            <a:schemeClr val="accent2"/>
          </a:effectRef>
          <a:fontRef idx="minor">
            <a:schemeClr val="dk1"/>
          </a:fontRef>
        </p:style>
      </p:cxnSp>
      <p:cxnSp>
        <p:nvCxnSpPr>
          <p:cNvPr id="255" name="Straight Connector 254"/>
          <p:cNvCxnSpPr/>
          <p:nvPr/>
        </p:nvCxnSpPr>
        <p:spPr>
          <a:xfrm flipV="1">
            <a:off x="5257800" y="2819400"/>
            <a:ext cx="152400" cy="1590"/>
          </a:xfrm>
          <a:prstGeom prst="line">
            <a:avLst/>
          </a:prstGeom>
          <a:ln/>
        </p:spPr>
        <p:style>
          <a:lnRef idx="2">
            <a:schemeClr val="accent2"/>
          </a:lnRef>
          <a:fillRef idx="1">
            <a:schemeClr val="lt1"/>
          </a:fillRef>
          <a:effectRef idx="0">
            <a:schemeClr val="accent2"/>
          </a:effectRef>
          <a:fontRef idx="minor">
            <a:schemeClr val="dk1"/>
          </a:fontRef>
        </p:style>
      </p:cxnSp>
      <p:cxnSp>
        <p:nvCxnSpPr>
          <p:cNvPr id="256" name="Straight Arrow Connector 255"/>
          <p:cNvCxnSpPr/>
          <p:nvPr/>
        </p:nvCxnSpPr>
        <p:spPr>
          <a:xfrm flipV="1">
            <a:off x="5029200" y="1676400"/>
            <a:ext cx="228602" cy="1"/>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257" name="Straight Connector 256"/>
          <p:cNvCxnSpPr/>
          <p:nvPr/>
        </p:nvCxnSpPr>
        <p:spPr>
          <a:xfrm flipV="1">
            <a:off x="5257800" y="1141410"/>
            <a:ext cx="152400" cy="1590"/>
          </a:xfrm>
          <a:prstGeom prst="line">
            <a:avLst/>
          </a:prstGeom>
          <a:ln/>
        </p:spPr>
        <p:style>
          <a:lnRef idx="2">
            <a:schemeClr val="accent2"/>
          </a:lnRef>
          <a:fillRef idx="1">
            <a:schemeClr val="lt1"/>
          </a:fillRef>
          <a:effectRef idx="0">
            <a:schemeClr val="accent2"/>
          </a:effectRef>
          <a:fontRef idx="minor">
            <a:schemeClr val="dk1"/>
          </a:fontRef>
        </p:style>
      </p:cxnSp>
      <p:cxnSp>
        <p:nvCxnSpPr>
          <p:cNvPr id="258" name="Straight Connector 257"/>
          <p:cNvCxnSpPr/>
          <p:nvPr/>
        </p:nvCxnSpPr>
        <p:spPr>
          <a:xfrm flipV="1">
            <a:off x="5257800" y="1827210"/>
            <a:ext cx="152400" cy="1590"/>
          </a:xfrm>
          <a:prstGeom prst="line">
            <a:avLst/>
          </a:prstGeom>
          <a:ln/>
        </p:spPr>
        <p:style>
          <a:lnRef idx="2">
            <a:schemeClr val="accent2"/>
          </a:lnRef>
          <a:fillRef idx="1">
            <a:schemeClr val="lt1"/>
          </a:fillRef>
          <a:effectRef idx="0">
            <a:schemeClr val="accent2"/>
          </a:effectRef>
          <a:fontRef idx="minor">
            <a:schemeClr val="dk1"/>
          </a:fontRef>
        </p:style>
      </p:cxnSp>
      <p:cxnSp>
        <p:nvCxnSpPr>
          <p:cNvPr id="259" name="Straight Connector 258"/>
          <p:cNvCxnSpPr/>
          <p:nvPr/>
        </p:nvCxnSpPr>
        <p:spPr>
          <a:xfrm flipV="1">
            <a:off x="5257800" y="2286000"/>
            <a:ext cx="152400" cy="1590"/>
          </a:xfrm>
          <a:prstGeom prst="line">
            <a:avLst/>
          </a:prstGeom>
          <a:ln/>
        </p:spPr>
        <p:style>
          <a:lnRef idx="2">
            <a:schemeClr val="accent2"/>
          </a:lnRef>
          <a:fillRef idx="1">
            <a:schemeClr val="lt1"/>
          </a:fillRef>
          <a:effectRef idx="0">
            <a:schemeClr val="accent2"/>
          </a:effectRef>
          <a:fontRef idx="minor">
            <a:schemeClr val="dk1"/>
          </a:fontRef>
        </p:style>
      </p:cxnSp>
      <p:cxnSp>
        <p:nvCxnSpPr>
          <p:cNvPr id="260" name="Straight Connector 259"/>
          <p:cNvCxnSpPr/>
          <p:nvPr/>
        </p:nvCxnSpPr>
        <p:spPr>
          <a:xfrm flipV="1">
            <a:off x="3276600" y="1600200"/>
            <a:ext cx="152400" cy="1590"/>
          </a:xfrm>
          <a:prstGeom prst="line">
            <a:avLst/>
          </a:prstGeom>
          <a:ln/>
        </p:spPr>
        <p:style>
          <a:lnRef idx="2">
            <a:schemeClr val="accent2"/>
          </a:lnRef>
          <a:fillRef idx="1">
            <a:schemeClr val="lt1"/>
          </a:fillRef>
          <a:effectRef idx="0">
            <a:schemeClr val="accent2"/>
          </a:effectRef>
          <a:fontRef idx="minor">
            <a:schemeClr val="dk1"/>
          </a:fontRef>
        </p:style>
      </p:cxnSp>
      <p:cxnSp>
        <p:nvCxnSpPr>
          <p:cNvPr id="261" name="Straight Connector 260"/>
          <p:cNvCxnSpPr/>
          <p:nvPr/>
        </p:nvCxnSpPr>
        <p:spPr>
          <a:xfrm rot="5400000" flipH="1" flipV="1">
            <a:off x="4115594" y="5028406"/>
            <a:ext cx="2286000" cy="1588"/>
          </a:xfrm>
          <a:prstGeom prst="line">
            <a:avLst/>
          </a:prstGeom>
          <a:ln/>
        </p:spPr>
        <p:style>
          <a:lnRef idx="2">
            <a:schemeClr val="accent2"/>
          </a:lnRef>
          <a:fillRef idx="1">
            <a:schemeClr val="lt1"/>
          </a:fillRef>
          <a:effectRef idx="0">
            <a:schemeClr val="accent2"/>
          </a:effectRef>
          <a:fontRef idx="minor">
            <a:schemeClr val="dk1"/>
          </a:fontRef>
        </p:style>
      </p:cxnSp>
      <p:cxnSp>
        <p:nvCxnSpPr>
          <p:cNvPr id="262" name="Straight Connector 261"/>
          <p:cNvCxnSpPr/>
          <p:nvPr/>
        </p:nvCxnSpPr>
        <p:spPr>
          <a:xfrm flipV="1">
            <a:off x="5257800" y="3886200"/>
            <a:ext cx="152400" cy="1590"/>
          </a:xfrm>
          <a:prstGeom prst="line">
            <a:avLst/>
          </a:prstGeom>
          <a:ln/>
        </p:spPr>
        <p:style>
          <a:lnRef idx="2">
            <a:schemeClr val="accent2"/>
          </a:lnRef>
          <a:fillRef idx="1">
            <a:schemeClr val="lt1"/>
          </a:fillRef>
          <a:effectRef idx="0">
            <a:schemeClr val="accent2"/>
          </a:effectRef>
          <a:fontRef idx="minor">
            <a:schemeClr val="dk1"/>
          </a:fontRef>
        </p:style>
      </p:cxnSp>
      <p:cxnSp>
        <p:nvCxnSpPr>
          <p:cNvPr id="263" name="Straight Connector 262"/>
          <p:cNvCxnSpPr/>
          <p:nvPr/>
        </p:nvCxnSpPr>
        <p:spPr>
          <a:xfrm flipV="1">
            <a:off x="5257800" y="6172200"/>
            <a:ext cx="152400" cy="1590"/>
          </a:xfrm>
          <a:prstGeom prst="line">
            <a:avLst/>
          </a:prstGeom>
          <a:ln/>
        </p:spPr>
        <p:style>
          <a:lnRef idx="2">
            <a:schemeClr val="accent2"/>
          </a:lnRef>
          <a:fillRef idx="1">
            <a:schemeClr val="lt1"/>
          </a:fillRef>
          <a:effectRef idx="0">
            <a:schemeClr val="accent2"/>
          </a:effectRef>
          <a:fontRef idx="minor">
            <a:schemeClr val="dk1"/>
          </a:fontRef>
        </p:style>
      </p:cxnSp>
      <p:cxnSp>
        <p:nvCxnSpPr>
          <p:cNvPr id="264" name="Straight Arrow Connector 263"/>
          <p:cNvCxnSpPr/>
          <p:nvPr/>
        </p:nvCxnSpPr>
        <p:spPr>
          <a:xfrm flipV="1">
            <a:off x="4953000" y="4876800"/>
            <a:ext cx="304800" cy="2"/>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266" name="Straight Connector 265"/>
          <p:cNvCxnSpPr/>
          <p:nvPr/>
        </p:nvCxnSpPr>
        <p:spPr>
          <a:xfrm flipV="1">
            <a:off x="5257800" y="4646610"/>
            <a:ext cx="152400" cy="1590"/>
          </a:xfrm>
          <a:prstGeom prst="line">
            <a:avLst/>
          </a:prstGeom>
          <a:ln/>
        </p:spPr>
        <p:style>
          <a:lnRef idx="2">
            <a:schemeClr val="accent2"/>
          </a:lnRef>
          <a:fillRef idx="1">
            <a:schemeClr val="lt1"/>
          </a:fillRef>
          <a:effectRef idx="0">
            <a:schemeClr val="accent2"/>
          </a:effectRef>
          <a:fontRef idx="minor">
            <a:schemeClr val="dk1"/>
          </a:fontRef>
        </p:style>
      </p:cxnSp>
      <p:cxnSp>
        <p:nvCxnSpPr>
          <p:cNvPr id="267" name="Straight Connector 266"/>
          <p:cNvCxnSpPr/>
          <p:nvPr/>
        </p:nvCxnSpPr>
        <p:spPr>
          <a:xfrm flipV="1">
            <a:off x="5257800" y="5332410"/>
            <a:ext cx="152400" cy="1590"/>
          </a:xfrm>
          <a:prstGeom prst="line">
            <a:avLst/>
          </a:prstGeom>
          <a:ln/>
        </p:spPr>
        <p:style>
          <a:lnRef idx="2">
            <a:schemeClr val="accent2"/>
          </a:lnRef>
          <a:fillRef idx="1">
            <a:schemeClr val="lt1"/>
          </a:fillRef>
          <a:effectRef idx="0">
            <a:schemeClr val="accent2"/>
          </a:effectRef>
          <a:fontRef idx="minor">
            <a:schemeClr val="dk1"/>
          </a:fontRef>
        </p:style>
      </p:cxnSp>
      <p:cxnSp>
        <p:nvCxnSpPr>
          <p:cNvPr id="269" name="Straight Connector 268"/>
          <p:cNvCxnSpPr/>
          <p:nvPr/>
        </p:nvCxnSpPr>
        <p:spPr>
          <a:xfrm rot="5400000" flipH="1" flipV="1">
            <a:off x="2018506" y="5143500"/>
            <a:ext cx="2820194" cy="794"/>
          </a:xfrm>
          <a:prstGeom prst="line">
            <a:avLst/>
          </a:prstGeom>
          <a:ln/>
        </p:spPr>
        <p:style>
          <a:lnRef idx="2">
            <a:schemeClr val="accent2"/>
          </a:lnRef>
          <a:fillRef idx="1">
            <a:schemeClr val="lt1"/>
          </a:fillRef>
          <a:effectRef idx="0">
            <a:schemeClr val="accent2"/>
          </a:effectRef>
          <a:fontRef idx="minor">
            <a:schemeClr val="dk1"/>
          </a:fontRef>
        </p:style>
      </p:cxnSp>
      <p:cxnSp>
        <p:nvCxnSpPr>
          <p:cNvPr id="270" name="Straight Connector 269"/>
          <p:cNvCxnSpPr/>
          <p:nvPr/>
        </p:nvCxnSpPr>
        <p:spPr>
          <a:xfrm flipV="1">
            <a:off x="3276600" y="6551610"/>
            <a:ext cx="152400" cy="1590"/>
          </a:xfrm>
          <a:prstGeom prst="line">
            <a:avLst/>
          </a:prstGeom>
          <a:ln/>
        </p:spPr>
        <p:style>
          <a:lnRef idx="2">
            <a:schemeClr val="accent2"/>
          </a:lnRef>
          <a:fillRef idx="1">
            <a:schemeClr val="lt1"/>
          </a:fillRef>
          <a:effectRef idx="0">
            <a:schemeClr val="accent2"/>
          </a:effectRef>
          <a:fontRef idx="minor">
            <a:schemeClr val="dk1"/>
          </a:fontRef>
        </p:style>
      </p:cxnSp>
      <p:cxnSp>
        <p:nvCxnSpPr>
          <p:cNvPr id="272" name="Straight Connector 271"/>
          <p:cNvCxnSpPr/>
          <p:nvPr/>
        </p:nvCxnSpPr>
        <p:spPr>
          <a:xfrm flipV="1">
            <a:off x="3276600" y="3733800"/>
            <a:ext cx="152400" cy="1590"/>
          </a:xfrm>
          <a:prstGeom prst="line">
            <a:avLst/>
          </a:prstGeom>
          <a:ln/>
        </p:spPr>
        <p:style>
          <a:lnRef idx="2">
            <a:schemeClr val="accent2"/>
          </a:lnRef>
          <a:fillRef idx="1">
            <a:schemeClr val="lt1"/>
          </a:fillRef>
          <a:effectRef idx="0">
            <a:schemeClr val="accent2"/>
          </a:effectRef>
          <a:fontRef idx="minor">
            <a:schemeClr val="dk1"/>
          </a:fontRef>
        </p:style>
      </p:cxnSp>
      <p:cxnSp>
        <p:nvCxnSpPr>
          <p:cNvPr id="273" name="Straight Connector 272"/>
          <p:cNvCxnSpPr/>
          <p:nvPr/>
        </p:nvCxnSpPr>
        <p:spPr>
          <a:xfrm flipV="1">
            <a:off x="3276600" y="5257800"/>
            <a:ext cx="152400" cy="1590"/>
          </a:xfrm>
          <a:prstGeom prst="line">
            <a:avLst/>
          </a:prstGeom>
          <a:ln/>
        </p:spPr>
        <p:style>
          <a:lnRef idx="2">
            <a:schemeClr val="accent2"/>
          </a:lnRef>
          <a:fillRef idx="1">
            <a:schemeClr val="lt1"/>
          </a:fillRef>
          <a:effectRef idx="0">
            <a:schemeClr val="accent2"/>
          </a:effectRef>
          <a:fontRef idx="minor">
            <a:schemeClr val="dk1"/>
          </a:fontRef>
        </p:style>
      </p:cxnSp>
      <p:cxnSp>
        <p:nvCxnSpPr>
          <p:cNvPr id="275" name="Straight Arrow Connector 274"/>
          <p:cNvCxnSpPr/>
          <p:nvPr/>
        </p:nvCxnSpPr>
        <p:spPr>
          <a:xfrm rot="5400000" flipH="1" flipV="1">
            <a:off x="3999705" y="2399507"/>
            <a:ext cx="685802"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77" name="Straight Arrow Connector 276"/>
          <p:cNvCxnSpPr/>
          <p:nvPr/>
        </p:nvCxnSpPr>
        <p:spPr>
          <a:xfrm rot="5400000">
            <a:off x="3886200" y="4114800"/>
            <a:ext cx="91440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81" name="Rectangle 280"/>
          <p:cNvSpPr/>
          <p:nvPr/>
        </p:nvSpPr>
        <p:spPr>
          <a:xfrm>
            <a:off x="3505200" y="76200"/>
            <a:ext cx="1447800" cy="381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latin typeface="Bell MT" pitchFamily="18" charset="0"/>
              </a:rPr>
              <a:t>CHAPTER : </a:t>
            </a:r>
            <a:r>
              <a:rPr lang="en-US" sz="1400" dirty="0" smtClean="0">
                <a:latin typeface="Algerian" pitchFamily="82" charset="0"/>
              </a:rPr>
              <a:t>3</a:t>
            </a:r>
            <a:endParaRPr lang="en-US" sz="1400" dirty="0">
              <a:latin typeface="Bell MT" pitchFamily="18" charset="0"/>
            </a:endParaRPr>
          </a:p>
        </p:txBody>
      </p:sp>
      <p:cxnSp>
        <p:nvCxnSpPr>
          <p:cNvPr id="288" name="Straight Connector 287"/>
          <p:cNvCxnSpPr/>
          <p:nvPr/>
        </p:nvCxnSpPr>
        <p:spPr>
          <a:xfrm>
            <a:off x="927075" y="2817812"/>
            <a:ext cx="305594" cy="1588"/>
          </a:xfrm>
          <a:prstGeom prst="line">
            <a:avLst/>
          </a:prstGeom>
          <a:ln/>
        </p:spPr>
        <p:style>
          <a:lnRef idx="2">
            <a:schemeClr val="accent2"/>
          </a:lnRef>
          <a:fillRef idx="1">
            <a:schemeClr val="lt1"/>
          </a:fillRef>
          <a:effectRef idx="0">
            <a:schemeClr val="accent2"/>
          </a:effectRef>
          <a:fontRef idx="minor">
            <a:schemeClr val="dk1"/>
          </a:fontRef>
        </p:style>
      </p:cxnSp>
      <p:cxnSp>
        <p:nvCxnSpPr>
          <p:cNvPr id="289" name="Straight Connector 288"/>
          <p:cNvCxnSpPr/>
          <p:nvPr/>
        </p:nvCxnSpPr>
        <p:spPr>
          <a:xfrm>
            <a:off x="927075" y="2284412"/>
            <a:ext cx="305594" cy="1588"/>
          </a:xfrm>
          <a:prstGeom prst="line">
            <a:avLst/>
          </a:prstGeom>
          <a:ln/>
        </p:spPr>
        <p:style>
          <a:lnRef idx="2">
            <a:schemeClr val="accent2"/>
          </a:lnRef>
          <a:fillRef idx="1">
            <a:schemeClr val="lt1"/>
          </a:fillRef>
          <a:effectRef idx="0">
            <a:schemeClr val="accent2"/>
          </a:effectRef>
          <a:fontRef idx="minor">
            <a:schemeClr val="dk1"/>
          </a:fontRef>
        </p:style>
      </p:cxnSp>
      <p:cxnSp>
        <p:nvCxnSpPr>
          <p:cNvPr id="290" name="Straight Connector 289"/>
          <p:cNvCxnSpPr/>
          <p:nvPr/>
        </p:nvCxnSpPr>
        <p:spPr>
          <a:xfrm rot="5400000" flipH="1" flipV="1">
            <a:off x="1308869" y="2514600"/>
            <a:ext cx="305594" cy="794"/>
          </a:xfrm>
          <a:prstGeom prst="line">
            <a:avLst/>
          </a:prstGeom>
          <a:ln/>
        </p:spPr>
        <p:style>
          <a:lnRef idx="2">
            <a:schemeClr val="accent2"/>
          </a:lnRef>
          <a:fillRef idx="1">
            <a:schemeClr val="lt1"/>
          </a:fillRef>
          <a:effectRef idx="0">
            <a:schemeClr val="accent2"/>
          </a:effectRef>
          <a:fontRef idx="minor">
            <a:schemeClr val="dk1"/>
          </a:fontRef>
        </p:style>
      </p:cxnSp>
      <p:cxnSp>
        <p:nvCxnSpPr>
          <p:cNvPr id="291" name="Straight Connector 290"/>
          <p:cNvCxnSpPr/>
          <p:nvPr/>
        </p:nvCxnSpPr>
        <p:spPr>
          <a:xfrm rot="5400000" flipH="1" flipV="1">
            <a:off x="394469" y="2514600"/>
            <a:ext cx="305594" cy="794"/>
          </a:xfrm>
          <a:prstGeom prst="line">
            <a:avLst/>
          </a:prstGeom>
          <a:ln/>
        </p:spPr>
        <p:style>
          <a:lnRef idx="2">
            <a:schemeClr val="accent2"/>
          </a:lnRef>
          <a:fillRef idx="1">
            <a:schemeClr val="lt1"/>
          </a:fillRef>
          <a:effectRef idx="0">
            <a:schemeClr val="accent2"/>
          </a:effectRef>
          <a:fontRef idx="minor">
            <a:schemeClr val="dk1"/>
          </a:fontRef>
        </p:style>
      </p:cxnSp>
      <p:sp>
        <p:nvSpPr>
          <p:cNvPr id="292" name="Rounded Rectangle 4"/>
          <p:cNvSpPr/>
          <p:nvPr/>
        </p:nvSpPr>
        <p:spPr>
          <a:xfrm>
            <a:off x="103138" y="2168168"/>
            <a:ext cx="892779" cy="34643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200" b="1" kern="1200" dirty="0" smtClean="0">
                <a:latin typeface="Bell MT" pitchFamily="18" charset="0"/>
              </a:rPr>
              <a:t>Budgeting</a:t>
            </a:r>
          </a:p>
        </p:txBody>
      </p:sp>
      <p:sp>
        <p:nvSpPr>
          <p:cNvPr id="293" name="Rounded Rectangle 4"/>
          <p:cNvSpPr/>
          <p:nvPr/>
        </p:nvSpPr>
        <p:spPr>
          <a:xfrm>
            <a:off x="1088421" y="2168168"/>
            <a:ext cx="892779" cy="34643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050" b="1" dirty="0" smtClean="0">
                <a:latin typeface="Bell MT" pitchFamily="18" charset="0"/>
              </a:rPr>
              <a:t>Regular vs. Flexible</a:t>
            </a:r>
            <a:endParaRPr lang="en-US" sz="1050" b="1" kern="1200" dirty="0" smtClean="0">
              <a:latin typeface="Bell MT" pitchFamily="18" charset="0"/>
            </a:endParaRPr>
          </a:p>
        </p:txBody>
      </p:sp>
      <p:sp>
        <p:nvSpPr>
          <p:cNvPr id="294" name="Rounded Rectangle 4"/>
          <p:cNvSpPr/>
          <p:nvPr/>
        </p:nvSpPr>
        <p:spPr>
          <a:xfrm>
            <a:off x="103138" y="2601578"/>
            <a:ext cx="892779" cy="34643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000" b="1" dirty="0" smtClean="0">
                <a:latin typeface="Bell MT" pitchFamily="18" charset="0"/>
              </a:rPr>
              <a:t>Organizational vs. Outsourcing</a:t>
            </a:r>
            <a:endParaRPr lang="en-US" sz="1000" b="1" kern="1200" dirty="0" smtClean="0">
              <a:latin typeface="Bell MT" pitchFamily="18" charset="0"/>
            </a:endParaRPr>
          </a:p>
        </p:txBody>
      </p:sp>
      <p:sp>
        <p:nvSpPr>
          <p:cNvPr id="295" name="Rounded Rectangle 4"/>
          <p:cNvSpPr/>
          <p:nvPr/>
        </p:nvSpPr>
        <p:spPr>
          <a:xfrm>
            <a:off x="1080269" y="2625368"/>
            <a:ext cx="892779" cy="34643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6350" tIns="6350" rIns="6350" bIns="6350" numCol="1" spcCol="1270" anchor="ctr" anchorCtr="0">
            <a:noAutofit/>
          </a:bodyPr>
          <a:lstStyle/>
          <a:p>
            <a:pPr lvl="0" algn="ctr" defTabSz="444500">
              <a:lnSpc>
                <a:spcPct val="90000"/>
              </a:lnSpc>
              <a:spcBef>
                <a:spcPct val="0"/>
              </a:spcBef>
            </a:pPr>
            <a:r>
              <a:rPr lang="en-US" sz="1000" b="1" dirty="0" smtClean="0">
                <a:latin typeface="Bell MT" pitchFamily="18" charset="0"/>
              </a:rPr>
              <a:t>Internal vs. External</a:t>
            </a:r>
            <a:endParaRPr lang="en-US" sz="1000" b="1" kern="1200" dirty="0" smtClean="0">
              <a:latin typeface="Bell MT" pitchFamily="18" charset="0"/>
            </a:endParaRPr>
          </a:p>
        </p:txBody>
      </p:sp>
      <p:sp>
        <p:nvSpPr>
          <p:cNvPr id="195" name="Rectangle 194"/>
          <p:cNvSpPr/>
          <p:nvPr/>
        </p:nvSpPr>
        <p:spPr>
          <a:xfrm>
            <a:off x="3657600" y="6019800"/>
            <a:ext cx="1447800" cy="533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latin typeface="Bell MT" pitchFamily="18" charset="0"/>
              </a:rPr>
              <a:t>Management Quality Circle</a:t>
            </a:r>
            <a:endParaRPr lang="en-US" sz="1400" dirty="0">
              <a:latin typeface="Bell MT"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5"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6"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7" name="Rectangle 6"/>
          <p:cNvSpPr>
            <a:spLocks noChangeArrowheads="1"/>
          </p:cNvSpPr>
          <p:nvPr/>
        </p:nvSpPr>
        <p:spPr bwMode="auto">
          <a:xfrm>
            <a:off x="0" y="0"/>
            <a:ext cx="9144000" cy="10668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4000" b="1" dirty="0" smtClean="0">
                <a:latin typeface="Rockwell" pitchFamily="18" charset="0"/>
              </a:rPr>
              <a:t>RECRUITMENT GOALS</a:t>
            </a:r>
          </a:p>
        </p:txBody>
      </p:sp>
      <p:sp>
        <p:nvSpPr>
          <p:cNvPr id="10" name="Line Callout 3 (Border and Accent Bar) 9"/>
          <p:cNvSpPr/>
          <p:nvPr/>
        </p:nvSpPr>
        <p:spPr>
          <a:xfrm>
            <a:off x="1371600" y="1828800"/>
            <a:ext cx="1066800" cy="762000"/>
          </a:xfrm>
          <a:prstGeom prst="accentBorderCallout3">
            <a:avLst>
              <a:gd name="adj1" fmla="val 18750"/>
              <a:gd name="adj2" fmla="val -8333"/>
              <a:gd name="adj3" fmla="val 18750"/>
              <a:gd name="adj4" fmla="val -16667"/>
              <a:gd name="adj5" fmla="val 100000"/>
              <a:gd name="adj6" fmla="val -16667"/>
              <a:gd name="adj7" fmla="val 194502"/>
              <a:gd name="adj8" fmla="val 12725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atin typeface="Rockwell" pitchFamily="18" charset="0"/>
              </a:rPr>
              <a:t>1</a:t>
            </a:r>
            <a:endParaRPr lang="en-US" b="1" dirty="0">
              <a:latin typeface="Rockwell" pitchFamily="18" charset="0"/>
            </a:endParaRPr>
          </a:p>
        </p:txBody>
      </p:sp>
      <p:sp>
        <p:nvSpPr>
          <p:cNvPr id="11" name="Frame 10"/>
          <p:cNvSpPr/>
          <p:nvPr/>
        </p:nvSpPr>
        <p:spPr>
          <a:xfrm>
            <a:off x="2743200" y="2743200"/>
            <a:ext cx="5410200" cy="1066800"/>
          </a:xfrm>
          <a:prstGeom prst="fra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dirty="0" smtClean="0">
                <a:solidFill>
                  <a:schemeClr val="tx1"/>
                </a:solidFill>
                <a:latin typeface="Book Antiqua" pitchFamily="18" charset="0"/>
              </a:rPr>
              <a:t>Attract the Qualified Applicants.</a:t>
            </a:r>
            <a:endParaRPr lang="en-US" sz="2000" dirty="0">
              <a:solidFill>
                <a:schemeClr val="tx1"/>
              </a:solidFill>
            </a:endParaRPr>
          </a:p>
        </p:txBody>
      </p:sp>
      <p:sp>
        <p:nvSpPr>
          <p:cNvPr id="12" name="Line Callout 3 (Border and Accent Bar) 11"/>
          <p:cNvSpPr/>
          <p:nvPr/>
        </p:nvSpPr>
        <p:spPr>
          <a:xfrm>
            <a:off x="1371600" y="3657600"/>
            <a:ext cx="1066800" cy="762000"/>
          </a:xfrm>
          <a:prstGeom prst="accentBorderCallout3">
            <a:avLst>
              <a:gd name="adj1" fmla="val 18750"/>
              <a:gd name="adj2" fmla="val -8333"/>
              <a:gd name="adj3" fmla="val 18750"/>
              <a:gd name="adj4" fmla="val -16667"/>
              <a:gd name="adj5" fmla="val 100000"/>
              <a:gd name="adj6" fmla="val -16667"/>
              <a:gd name="adj7" fmla="val 194502"/>
              <a:gd name="adj8" fmla="val 1272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dirty="0" smtClean="0">
                <a:latin typeface="Rockwell" pitchFamily="18" charset="0"/>
              </a:rPr>
              <a:t>2</a:t>
            </a:r>
            <a:endParaRPr lang="en-US" sz="2400" b="1" dirty="0">
              <a:latin typeface="Rockwell" pitchFamily="18" charset="0"/>
            </a:endParaRPr>
          </a:p>
        </p:txBody>
      </p:sp>
      <p:sp>
        <p:nvSpPr>
          <p:cNvPr id="13" name="Frame 12"/>
          <p:cNvSpPr/>
          <p:nvPr/>
        </p:nvSpPr>
        <p:spPr>
          <a:xfrm>
            <a:off x="2743200" y="4572000"/>
            <a:ext cx="5410200" cy="1066800"/>
          </a:xfrm>
          <a:prstGeom prst="fram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smtClean="0">
                <a:solidFill>
                  <a:schemeClr val="tx1"/>
                </a:solidFill>
                <a:latin typeface="Book Antiqua" pitchFamily="18" charset="0"/>
              </a:rPr>
              <a:t>Encourage Unqualified Applicants to self-select themselves out.</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5"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6"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7" name="Rectangle 6"/>
          <p:cNvSpPr>
            <a:spLocks noChangeArrowheads="1"/>
          </p:cNvSpPr>
          <p:nvPr/>
        </p:nvSpPr>
        <p:spPr bwMode="auto">
          <a:xfrm>
            <a:off x="0" y="0"/>
            <a:ext cx="9144000" cy="10668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3600" b="1" dirty="0" smtClean="0">
                <a:latin typeface="Rockwell" pitchFamily="18" charset="0"/>
              </a:rPr>
              <a:t>RECRUITMENT IS A TWO</a:t>
            </a:r>
          </a:p>
          <a:p>
            <a:pPr algn="ctr"/>
            <a:r>
              <a:rPr lang="en-US" sz="3600" b="1" dirty="0" smtClean="0">
                <a:latin typeface="Rockwell" pitchFamily="18" charset="0"/>
              </a:rPr>
              <a:t>WAY STREET</a:t>
            </a:r>
            <a:endParaRPr lang="en-US" sz="3200" b="1" dirty="0" smtClean="0">
              <a:latin typeface="Rockwell" pitchFamily="18" charset="0"/>
            </a:endParaRPr>
          </a:p>
        </p:txBody>
      </p:sp>
      <p:sp>
        <p:nvSpPr>
          <p:cNvPr id="8" name="Left-Right Arrow Callout 7"/>
          <p:cNvSpPr/>
          <p:nvPr/>
        </p:nvSpPr>
        <p:spPr>
          <a:xfrm>
            <a:off x="3048000" y="3124200"/>
            <a:ext cx="3429000" cy="762000"/>
          </a:xfrm>
          <a:prstGeom prst="leftRightArrowCallout">
            <a:avLst>
              <a:gd name="adj1" fmla="val 25000"/>
              <a:gd name="adj2" fmla="val 25000"/>
              <a:gd name="adj3" fmla="val 100000"/>
              <a:gd name="adj4" fmla="val 48123"/>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b="1" dirty="0" smtClean="0">
                <a:solidFill>
                  <a:schemeClr val="tx1"/>
                </a:solidFill>
                <a:latin typeface="Book Antiqua" pitchFamily="18" charset="0"/>
              </a:rPr>
              <a:t>RECRUITMENT</a:t>
            </a:r>
            <a:endParaRPr lang="en-US" sz="1200" b="1" dirty="0">
              <a:solidFill>
                <a:schemeClr val="tx1"/>
              </a:solidFill>
              <a:latin typeface="Book Antiqua" pitchFamily="18" charset="0"/>
            </a:endParaRPr>
          </a:p>
        </p:txBody>
      </p:sp>
      <p:sp>
        <p:nvSpPr>
          <p:cNvPr id="9" name="Bevel 8"/>
          <p:cNvSpPr/>
          <p:nvPr/>
        </p:nvSpPr>
        <p:spPr>
          <a:xfrm>
            <a:off x="457200" y="2743200"/>
            <a:ext cx="2590800" cy="1447800"/>
          </a:xfrm>
          <a:prstGeom prst="bevel">
            <a:avLst/>
          </a:prstGeom>
          <a:ln/>
        </p:spPr>
        <p:style>
          <a:lnRef idx="2">
            <a:schemeClr val="accent5"/>
          </a:lnRef>
          <a:fillRef idx="1">
            <a:schemeClr val="lt1"/>
          </a:fillRef>
          <a:effectRef idx="0">
            <a:schemeClr val="accent5"/>
          </a:effectRef>
          <a:fontRef idx="minor">
            <a:schemeClr val="dk1"/>
          </a:fontRef>
        </p:style>
        <p:txBody>
          <a:bodyPr rtlCol="0" anchor="ctr"/>
          <a:lstStyle/>
          <a:p>
            <a:pPr algn="ctr">
              <a:spcBef>
                <a:spcPct val="20000"/>
              </a:spcBef>
              <a:buClr>
                <a:srgbClr val="808080"/>
              </a:buClr>
              <a:buFont typeface="Wingdings" pitchFamily="2" charset="2"/>
              <a:buNone/>
            </a:pPr>
            <a:r>
              <a:rPr lang="en-US" sz="1400" b="1" dirty="0" smtClean="0">
                <a:latin typeface="Book Antiqua" pitchFamily="18" charset="0"/>
              </a:rPr>
              <a:t>Organization is Looking for a Qualified Applicants</a:t>
            </a:r>
            <a:endParaRPr lang="en-US" sz="1400" b="1" dirty="0">
              <a:latin typeface="Book Antiqua" pitchFamily="18" charset="0"/>
            </a:endParaRPr>
          </a:p>
        </p:txBody>
      </p:sp>
      <p:sp>
        <p:nvSpPr>
          <p:cNvPr id="10" name="Bevel 9"/>
          <p:cNvSpPr/>
          <p:nvPr/>
        </p:nvSpPr>
        <p:spPr>
          <a:xfrm>
            <a:off x="6477000" y="2743200"/>
            <a:ext cx="2590800" cy="1447800"/>
          </a:xfrm>
          <a:prstGeom prst="bevel">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b="1" dirty="0" smtClean="0">
                <a:latin typeface="Book Antiqua" pitchFamily="18" charset="0"/>
              </a:rPr>
              <a:t>Applicants are Looking for the Potential Emplacement Opportunities</a:t>
            </a:r>
            <a:endParaRPr lang="en-US" sz="1400" b="1" dirty="0">
              <a:latin typeface="Book Antiqua" pitchFamily="18" charset="0"/>
            </a:endParaRPr>
          </a:p>
        </p:txBody>
      </p:sp>
      <p:pic>
        <p:nvPicPr>
          <p:cNvPr id="39938" name="Picture 2" descr="http://60secondmarketer.com/blog/wp-content/uploads/2010/09/Two-wayIcons.jpg"/>
          <p:cNvPicPr>
            <a:picLocks noChangeAspect="1" noChangeArrowheads="1"/>
          </p:cNvPicPr>
          <p:nvPr/>
        </p:nvPicPr>
        <p:blipFill>
          <a:blip r:embed="rId2" cstate="print"/>
          <a:srcRect/>
          <a:stretch>
            <a:fillRect/>
          </a:stretch>
        </p:blipFill>
        <p:spPr bwMode="auto">
          <a:xfrm>
            <a:off x="3581400" y="4648200"/>
            <a:ext cx="2286000" cy="1600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own Arrow 37"/>
          <p:cNvSpPr/>
          <p:nvPr/>
        </p:nvSpPr>
        <p:spPr>
          <a:xfrm>
            <a:off x="6858000" y="6019800"/>
            <a:ext cx="381000" cy="228600"/>
          </a:xfrm>
          <a:prstGeom prst="downArrow">
            <a:avLst/>
          </a:prstGeom>
          <a:ln w="38100">
            <a:solidFill>
              <a:srgbClr val="00B0F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7" name="Down Arrow 36"/>
          <p:cNvSpPr/>
          <p:nvPr/>
        </p:nvSpPr>
        <p:spPr>
          <a:xfrm>
            <a:off x="6858000" y="5334000"/>
            <a:ext cx="381000" cy="228600"/>
          </a:xfrm>
          <a:prstGeom prst="downArrow">
            <a:avLst/>
          </a:prstGeom>
          <a:ln w="38100">
            <a:solidFill>
              <a:srgbClr val="00B0F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4" name="Down Arrow 33"/>
          <p:cNvSpPr/>
          <p:nvPr/>
        </p:nvSpPr>
        <p:spPr>
          <a:xfrm>
            <a:off x="6858000" y="4648200"/>
            <a:ext cx="381000" cy="228600"/>
          </a:xfrm>
          <a:prstGeom prst="downArrow">
            <a:avLst/>
          </a:prstGeom>
          <a:ln w="38100">
            <a:solidFill>
              <a:srgbClr val="00B0F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5" name="Down Arrow 34"/>
          <p:cNvSpPr/>
          <p:nvPr/>
        </p:nvSpPr>
        <p:spPr>
          <a:xfrm>
            <a:off x="6858000" y="3962400"/>
            <a:ext cx="381000" cy="228600"/>
          </a:xfrm>
          <a:prstGeom prst="downArrow">
            <a:avLst/>
          </a:prstGeom>
          <a:ln w="38100">
            <a:solidFill>
              <a:srgbClr val="00B0F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6" name="Down Arrow 35"/>
          <p:cNvSpPr/>
          <p:nvPr/>
        </p:nvSpPr>
        <p:spPr>
          <a:xfrm>
            <a:off x="6858000" y="3276600"/>
            <a:ext cx="381000" cy="228600"/>
          </a:xfrm>
          <a:prstGeom prst="downArrow">
            <a:avLst/>
          </a:prstGeom>
          <a:ln w="38100">
            <a:solidFill>
              <a:srgbClr val="00B0F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3" name="Down Arrow 32"/>
          <p:cNvSpPr/>
          <p:nvPr/>
        </p:nvSpPr>
        <p:spPr>
          <a:xfrm>
            <a:off x="6858000" y="2590800"/>
            <a:ext cx="381000" cy="228600"/>
          </a:xfrm>
          <a:prstGeom prst="downArrow">
            <a:avLst/>
          </a:prstGeom>
          <a:ln w="38100">
            <a:solidFill>
              <a:srgbClr val="00B0F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7" name="Down Arrow 26"/>
          <p:cNvSpPr/>
          <p:nvPr/>
        </p:nvSpPr>
        <p:spPr>
          <a:xfrm>
            <a:off x="2133600" y="1600200"/>
            <a:ext cx="685800" cy="457200"/>
          </a:xfrm>
          <a:prstGeom prst="downArrow">
            <a:avLst/>
          </a:prstGeom>
          <a:ln w="38100">
            <a:solidFill>
              <a:srgbClr val="00B0F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8" name="Down Arrow 27"/>
          <p:cNvSpPr/>
          <p:nvPr/>
        </p:nvSpPr>
        <p:spPr>
          <a:xfrm>
            <a:off x="6705600" y="1600200"/>
            <a:ext cx="685800" cy="457200"/>
          </a:xfrm>
          <a:prstGeom prst="downArrow">
            <a:avLst/>
          </a:prstGeom>
          <a:ln w="38100">
            <a:solidFill>
              <a:srgbClr val="00B0F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2" name="Down Arrow 31"/>
          <p:cNvSpPr/>
          <p:nvPr/>
        </p:nvSpPr>
        <p:spPr>
          <a:xfrm>
            <a:off x="2286000" y="4648200"/>
            <a:ext cx="381000" cy="228600"/>
          </a:xfrm>
          <a:prstGeom prst="downArrow">
            <a:avLst/>
          </a:prstGeom>
          <a:ln w="38100">
            <a:solidFill>
              <a:srgbClr val="00B0F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1" name="Down Arrow 30"/>
          <p:cNvSpPr/>
          <p:nvPr/>
        </p:nvSpPr>
        <p:spPr>
          <a:xfrm>
            <a:off x="2286000" y="3962400"/>
            <a:ext cx="381000" cy="228600"/>
          </a:xfrm>
          <a:prstGeom prst="downArrow">
            <a:avLst/>
          </a:prstGeom>
          <a:ln w="38100">
            <a:solidFill>
              <a:srgbClr val="00B0F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0" name="Down Arrow 29"/>
          <p:cNvSpPr/>
          <p:nvPr/>
        </p:nvSpPr>
        <p:spPr>
          <a:xfrm>
            <a:off x="2286000" y="3276600"/>
            <a:ext cx="381000" cy="228600"/>
          </a:xfrm>
          <a:prstGeom prst="downArrow">
            <a:avLst/>
          </a:prstGeom>
          <a:ln w="38100">
            <a:solidFill>
              <a:srgbClr val="00B0F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9" name="Down Arrow 28"/>
          <p:cNvSpPr/>
          <p:nvPr/>
        </p:nvSpPr>
        <p:spPr>
          <a:xfrm>
            <a:off x="2286000" y="2590800"/>
            <a:ext cx="381000" cy="228600"/>
          </a:xfrm>
          <a:prstGeom prst="downArrow">
            <a:avLst/>
          </a:prstGeom>
          <a:ln w="38100">
            <a:solidFill>
              <a:srgbClr val="00B0F0"/>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4"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5"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6"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7" name="Rectangle 6"/>
          <p:cNvSpPr>
            <a:spLocks noChangeArrowheads="1"/>
          </p:cNvSpPr>
          <p:nvPr/>
        </p:nvSpPr>
        <p:spPr bwMode="auto">
          <a:xfrm>
            <a:off x="0" y="0"/>
            <a:ext cx="9144000" cy="7620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3600" b="1" dirty="0" smtClean="0">
                <a:latin typeface="Rockwell" pitchFamily="18" charset="0"/>
              </a:rPr>
              <a:t>RECRUITMENT PROCESS</a:t>
            </a:r>
            <a:endParaRPr lang="en-US" sz="3200" b="1" dirty="0" smtClean="0">
              <a:latin typeface="Rockwell" pitchFamily="18" charset="0"/>
            </a:endParaRPr>
          </a:p>
        </p:txBody>
      </p:sp>
      <p:sp>
        <p:nvSpPr>
          <p:cNvPr id="8" name="Frame 7"/>
          <p:cNvSpPr/>
          <p:nvPr/>
        </p:nvSpPr>
        <p:spPr>
          <a:xfrm>
            <a:off x="533400" y="914400"/>
            <a:ext cx="3962400" cy="685800"/>
          </a:xfrm>
          <a:prstGeom prst="fram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solidFill>
                  <a:schemeClr val="tx1"/>
                </a:solidFill>
                <a:latin typeface="Book Antiqua" pitchFamily="18" charset="0"/>
              </a:rPr>
              <a:t>ORGANIZATION</a:t>
            </a:r>
            <a:endParaRPr lang="en-US" b="1" dirty="0">
              <a:solidFill>
                <a:schemeClr val="tx1"/>
              </a:solidFill>
              <a:latin typeface="Book Antiqua" pitchFamily="18" charset="0"/>
            </a:endParaRPr>
          </a:p>
        </p:txBody>
      </p:sp>
      <p:sp>
        <p:nvSpPr>
          <p:cNvPr id="9" name="Frame 8"/>
          <p:cNvSpPr/>
          <p:nvPr/>
        </p:nvSpPr>
        <p:spPr>
          <a:xfrm>
            <a:off x="5105400" y="914400"/>
            <a:ext cx="3962400" cy="685800"/>
          </a:xfrm>
          <a:prstGeom prst="fram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solidFill>
                  <a:schemeClr val="tx1"/>
                </a:solidFill>
                <a:latin typeface="Book Antiqua" pitchFamily="18" charset="0"/>
              </a:rPr>
              <a:t>CANDIDATE</a:t>
            </a:r>
            <a:endParaRPr lang="en-US" b="1" dirty="0">
              <a:solidFill>
                <a:schemeClr val="tx1"/>
              </a:solidFill>
              <a:latin typeface="Book Antiqua" pitchFamily="18" charset="0"/>
            </a:endParaRPr>
          </a:p>
        </p:txBody>
      </p:sp>
      <p:sp>
        <p:nvSpPr>
          <p:cNvPr id="15" name="Snip Diagonal Corner Rectangle 14"/>
          <p:cNvSpPr/>
          <p:nvPr/>
        </p:nvSpPr>
        <p:spPr>
          <a:xfrm>
            <a:off x="685800" y="2819400"/>
            <a:ext cx="3581400" cy="457200"/>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Book Antiqua" pitchFamily="18" charset="0"/>
              </a:rPr>
              <a:t>Generate candidate pool via internal or external recruitment methods</a:t>
            </a:r>
          </a:p>
        </p:txBody>
      </p:sp>
      <p:sp>
        <p:nvSpPr>
          <p:cNvPr id="16" name="Snip Diagonal Corner Rectangle 15"/>
          <p:cNvSpPr/>
          <p:nvPr/>
        </p:nvSpPr>
        <p:spPr>
          <a:xfrm>
            <a:off x="685800" y="2133600"/>
            <a:ext cx="3581400" cy="457200"/>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Book Antiqua" pitchFamily="18" charset="0"/>
              </a:rPr>
              <a:t>Vacant or New position occurs</a:t>
            </a:r>
          </a:p>
        </p:txBody>
      </p:sp>
      <p:sp>
        <p:nvSpPr>
          <p:cNvPr id="17" name="Snip Diagonal Corner Rectangle 16"/>
          <p:cNvSpPr/>
          <p:nvPr/>
        </p:nvSpPr>
        <p:spPr>
          <a:xfrm>
            <a:off x="685800" y="3505200"/>
            <a:ext cx="3581400" cy="457200"/>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Book Antiqua" pitchFamily="18" charset="0"/>
              </a:rPr>
              <a:t>Evaluate Candidates via Selection process</a:t>
            </a:r>
          </a:p>
        </p:txBody>
      </p:sp>
      <p:sp>
        <p:nvSpPr>
          <p:cNvPr id="18" name="Snip Diagonal Corner Rectangle 17"/>
          <p:cNvSpPr/>
          <p:nvPr/>
        </p:nvSpPr>
        <p:spPr>
          <a:xfrm>
            <a:off x="685800" y="4191000"/>
            <a:ext cx="3581400" cy="457200"/>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Book Antiqua" pitchFamily="18" charset="0"/>
              </a:rPr>
              <a:t>Impress Candidates</a:t>
            </a:r>
          </a:p>
        </p:txBody>
      </p:sp>
      <p:sp>
        <p:nvSpPr>
          <p:cNvPr id="19" name="Snip Diagonal Corner Rectangle 18"/>
          <p:cNvSpPr/>
          <p:nvPr/>
        </p:nvSpPr>
        <p:spPr>
          <a:xfrm>
            <a:off x="685800" y="4876800"/>
            <a:ext cx="3581400" cy="457200"/>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Book Antiqua" pitchFamily="18" charset="0"/>
              </a:rPr>
              <a:t>Make Offer</a:t>
            </a:r>
          </a:p>
        </p:txBody>
      </p:sp>
      <p:sp>
        <p:nvSpPr>
          <p:cNvPr id="20" name="Snip Diagonal Corner Rectangle 19"/>
          <p:cNvSpPr/>
          <p:nvPr/>
        </p:nvSpPr>
        <p:spPr>
          <a:xfrm>
            <a:off x="5257800" y="2819400"/>
            <a:ext cx="3581400" cy="457200"/>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Book Antiqua" pitchFamily="18" charset="0"/>
              </a:rPr>
              <a:t>Acquire Employment Experience</a:t>
            </a:r>
          </a:p>
        </p:txBody>
      </p:sp>
      <p:sp>
        <p:nvSpPr>
          <p:cNvPr id="21" name="Snip Diagonal Corner Rectangle 20"/>
          <p:cNvSpPr/>
          <p:nvPr/>
        </p:nvSpPr>
        <p:spPr>
          <a:xfrm>
            <a:off x="5257800" y="2133600"/>
            <a:ext cx="3581400" cy="457200"/>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Book Antiqua" pitchFamily="18" charset="0"/>
              </a:rPr>
              <a:t>Receive Education and choose Occupation</a:t>
            </a:r>
          </a:p>
        </p:txBody>
      </p:sp>
      <p:sp>
        <p:nvSpPr>
          <p:cNvPr id="22" name="Snip Diagonal Corner Rectangle 21"/>
          <p:cNvSpPr/>
          <p:nvPr/>
        </p:nvSpPr>
        <p:spPr>
          <a:xfrm>
            <a:off x="5257800" y="3505200"/>
            <a:ext cx="3581400" cy="457200"/>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Book Antiqua" pitchFamily="18" charset="0"/>
              </a:rPr>
              <a:t>Search for Job Openings</a:t>
            </a:r>
          </a:p>
        </p:txBody>
      </p:sp>
      <p:sp>
        <p:nvSpPr>
          <p:cNvPr id="23" name="Snip Diagonal Corner Rectangle 22"/>
          <p:cNvSpPr/>
          <p:nvPr/>
        </p:nvSpPr>
        <p:spPr>
          <a:xfrm>
            <a:off x="5257800" y="4191000"/>
            <a:ext cx="3581400" cy="457200"/>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Book Antiqua" pitchFamily="18" charset="0"/>
              </a:rPr>
              <a:t>Apply for jobs</a:t>
            </a:r>
          </a:p>
        </p:txBody>
      </p:sp>
      <p:sp>
        <p:nvSpPr>
          <p:cNvPr id="24" name="Snip Diagonal Corner Rectangle 23"/>
          <p:cNvSpPr/>
          <p:nvPr/>
        </p:nvSpPr>
        <p:spPr>
          <a:xfrm>
            <a:off x="5257800" y="4876800"/>
            <a:ext cx="3581400" cy="457200"/>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Book Antiqua" pitchFamily="18" charset="0"/>
              </a:rPr>
              <a:t>Impress Company during Selection process</a:t>
            </a:r>
          </a:p>
        </p:txBody>
      </p:sp>
      <p:sp>
        <p:nvSpPr>
          <p:cNvPr id="25" name="Snip Diagonal Corner Rectangle 24"/>
          <p:cNvSpPr/>
          <p:nvPr/>
        </p:nvSpPr>
        <p:spPr>
          <a:xfrm>
            <a:off x="5257800" y="5562600"/>
            <a:ext cx="3581400" cy="457200"/>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Book Antiqua" pitchFamily="18" charset="0"/>
              </a:rPr>
              <a:t>Evaluate Jobs and Companies</a:t>
            </a:r>
          </a:p>
        </p:txBody>
      </p:sp>
      <p:sp>
        <p:nvSpPr>
          <p:cNvPr id="26" name="Snip Diagonal Corner Rectangle 25"/>
          <p:cNvSpPr/>
          <p:nvPr/>
        </p:nvSpPr>
        <p:spPr>
          <a:xfrm>
            <a:off x="5257800" y="6248400"/>
            <a:ext cx="3581400" cy="457200"/>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Book Antiqua" pitchFamily="18" charset="0"/>
              </a:rPr>
              <a:t>Accept or Reject Job Offers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5"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6"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7" name="Rectangle 6"/>
          <p:cNvSpPr>
            <a:spLocks noChangeArrowheads="1"/>
          </p:cNvSpPr>
          <p:nvPr/>
        </p:nvSpPr>
        <p:spPr bwMode="auto">
          <a:xfrm>
            <a:off x="0" y="0"/>
            <a:ext cx="9144000" cy="10668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3600" b="1" dirty="0" smtClean="0">
                <a:latin typeface="Rockwell" pitchFamily="18" charset="0"/>
              </a:rPr>
              <a:t>STRATEGIC RECRUITING</a:t>
            </a:r>
          </a:p>
          <a:p>
            <a:pPr algn="ctr"/>
            <a:r>
              <a:rPr lang="en-US" sz="3600" b="1" dirty="0" smtClean="0">
                <a:latin typeface="Rockwell" pitchFamily="18" charset="0"/>
              </a:rPr>
              <a:t>DECISIONS  </a:t>
            </a:r>
            <a:endParaRPr lang="en-US" sz="3600" b="1" dirty="0">
              <a:latin typeface="Rockwell" pitchFamily="18" charset="0"/>
            </a:endParaRPr>
          </a:p>
        </p:txBody>
      </p:sp>
      <p:sp>
        <p:nvSpPr>
          <p:cNvPr id="8" name="Right Arrow Callout 7"/>
          <p:cNvSpPr/>
          <p:nvPr/>
        </p:nvSpPr>
        <p:spPr>
          <a:xfrm>
            <a:off x="533400" y="1600200"/>
            <a:ext cx="3048000" cy="1143000"/>
          </a:xfrm>
          <a:prstGeom prst="rightArrowCallout">
            <a:avLst>
              <a:gd name="adj1" fmla="val 25000"/>
              <a:gd name="adj2" fmla="val 25000"/>
              <a:gd name="adj3" fmla="val 77987"/>
              <a:gd name="adj4" fmla="val 6497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latin typeface="Book Antiqua" pitchFamily="18" charset="0"/>
              </a:rPr>
              <a:t>HR PLANNING DECISIONS</a:t>
            </a:r>
          </a:p>
        </p:txBody>
      </p:sp>
      <p:sp>
        <p:nvSpPr>
          <p:cNvPr id="9" name="Right Arrow Callout 8"/>
          <p:cNvSpPr/>
          <p:nvPr/>
        </p:nvSpPr>
        <p:spPr>
          <a:xfrm>
            <a:off x="990600" y="3276600"/>
            <a:ext cx="3124200" cy="1143000"/>
          </a:xfrm>
          <a:prstGeom prst="rightArrowCallout">
            <a:avLst>
              <a:gd name="adj1" fmla="val 25000"/>
              <a:gd name="adj2" fmla="val 25000"/>
              <a:gd name="adj3" fmla="val 77987"/>
              <a:gd name="adj4" fmla="val 6497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latin typeface="Book Antiqua" pitchFamily="18" charset="0"/>
              </a:rPr>
              <a:t>STRATEGIC RECRUITING DECISIONS</a:t>
            </a:r>
          </a:p>
        </p:txBody>
      </p:sp>
      <p:sp>
        <p:nvSpPr>
          <p:cNvPr id="10" name="Right Arrow Callout 9"/>
          <p:cNvSpPr/>
          <p:nvPr/>
        </p:nvSpPr>
        <p:spPr>
          <a:xfrm>
            <a:off x="1524000" y="4953000"/>
            <a:ext cx="3200400" cy="1143000"/>
          </a:xfrm>
          <a:prstGeom prst="rightArrowCallout">
            <a:avLst>
              <a:gd name="adj1" fmla="val 25000"/>
              <a:gd name="adj2" fmla="val 25000"/>
              <a:gd name="adj3" fmla="val 77987"/>
              <a:gd name="adj4" fmla="val 6497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latin typeface="Book Antiqua" pitchFamily="18" charset="0"/>
              </a:rPr>
              <a:t>DECISIONS ON RECRUITING </a:t>
            </a:r>
          </a:p>
          <a:p>
            <a:pPr algn="ctr"/>
            <a:r>
              <a:rPr lang="en-US" sz="1400" b="1" dirty="0" smtClean="0">
                <a:latin typeface="Book Antiqua" pitchFamily="18" charset="0"/>
              </a:rPr>
              <a:t>SOURCES/METHODS</a:t>
            </a:r>
            <a:endParaRPr lang="en-US" sz="1400" b="1" dirty="0">
              <a:latin typeface="Book Antiqua" pitchFamily="18" charset="0"/>
            </a:endParaRPr>
          </a:p>
        </p:txBody>
      </p:sp>
      <p:sp>
        <p:nvSpPr>
          <p:cNvPr id="11" name="Frame 10"/>
          <p:cNvSpPr/>
          <p:nvPr/>
        </p:nvSpPr>
        <p:spPr>
          <a:xfrm>
            <a:off x="5181600" y="1524000"/>
            <a:ext cx="3505200" cy="1219200"/>
          </a:xfrm>
          <a:prstGeom prst="frame">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buFont typeface="Wingdings" pitchFamily="2" charset="2"/>
              <a:buChar char="Ø"/>
            </a:pPr>
            <a:r>
              <a:rPr lang="en-US" sz="1400" dirty="0" smtClean="0">
                <a:solidFill>
                  <a:schemeClr val="tx1"/>
                </a:solidFill>
                <a:latin typeface="Book Antiqua" pitchFamily="18" charset="0"/>
              </a:rPr>
              <a:t>  How Many Employees Needed</a:t>
            </a:r>
          </a:p>
          <a:p>
            <a:pPr algn="just">
              <a:buFont typeface="Wingdings" pitchFamily="2" charset="2"/>
              <a:buChar char="Ø"/>
            </a:pPr>
            <a:r>
              <a:rPr lang="en-US" sz="1400" dirty="0" smtClean="0">
                <a:solidFill>
                  <a:schemeClr val="tx1"/>
                </a:solidFill>
                <a:latin typeface="Book Antiqua" pitchFamily="18" charset="0"/>
              </a:rPr>
              <a:t>  When </a:t>
            </a:r>
            <a:r>
              <a:rPr lang="en-US" sz="1400" dirty="0" smtClean="0">
                <a:solidFill>
                  <a:schemeClr val="tx1"/>
                </a:solidFill>
                <a:latin typeface="Book Antiqua" pitchFamily="18" charset="0"/>
              </a:rPr>
              <a:t>Needed</a:t>
            </a:r>
            <a:endParaRPr lang="en-US" sz="1400" dirty="0" smtClean="0">
              <a:solidFill>
                <a:schemeClr val="tx1"/>
              </a:solidFill>
              <a:latin typeface="Book Antiqua" pitchFamily="18" charset="0"/>
            </a:endParaRPr>
          </a:p>
          <a:p>
            <a:pPr algn="just">
              <a:buFont typeface="Wingdings" pitchFamily="2" charset="2"/>
              <a:buChar char="Ø"/>
            </a:pPr>
            <a:r>
              <a:rPr lang="en-US" sz="1400" dirty="0" smtClean="0">
                <a:solidFill>
                  <a:schemeClr val="tx1"/>
                </a:solidFill>
                <a:latin typeface="Book Antiqua" pitchFamily="18" charset="0"/>
              </a:rPr>
              <a:t>  Special Qualifications</a:t>
            </a:r>
          </a:p>
        </p:txBody>
      </p:sp>
      <p:sp>
        <p:nvSpPr>
          <p:cNvPr id="12" name="Frame 11"/>
          <p:cNvSpPr/>
          <p:nvPr/>
        </p:nvSpPr>
        <p:spPr>
          <a:xfrm>
            <a:off x="5181600" y="3200400"/>
            <a:ext cx="3505200" cy="1219200"/>
          </a:xfrm>
          <a:prstGeom prst="frame">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buFont typeface="Wingdings" pitchFamily="2" charset="2"/>
              <a:buChar char="Ø"/>
            </a:pPr>
            <a:r>
              <a:rPr lang="en-US" sz="1400" dirty="0" smtClean="0">
                <a:solidFill>
                  <a:schemeClr val="tx1"/>
                </a:solidFill>
                <a:latin typeface="Book Antiqua" pitchFamily="18" charset="0"/>
              </a:rPr>
              <a:t> Where to Recruit: Internal/External</a:t>
            </a:r>
          </a:p>
          <a:p>
            <a:pPr algn="just">
              <a:buFont typeface="Wingdings" pitchFamily="2" charset="2"/>
              <a:buChar char="Ø"/>
            </a:pPr>
            <a:r>
              <a:rPr lang="en-US" sz="1400" dirty="0" smtClean="0">
                <a:solidFill>
                  <a:schemeClr val="tx1"/>
                </a:solidFill>
                <a:latin typeface="Book Antiqua" pitchFamily="18" charset="0"/>
              </a:rPr>
              <a:t> Who to Recruit: Flexible Staffing  </a:t>
            </a:r>
          </a:p>
          <a:p>
            <a:pPr algn="just"/>
            <a:r>
              <a:rPr lang="en-US" sz="1400" dirty="0" smtClean="0">
                <a:solidFill>
                  <a:schemeClr val="tx1"/>
                </a:solidFill>
                <a:latin typeface="Book Antiqua" pitchFamily="18" charset="0"/>
              </a:rPr>
              <a:t>     Options</a:t>
            </a:r>
          </a:p>
          <a:p>
            <a:pPr algn="just">
              <a:buFont typeface="Wingdings" pitchFamily="2" charset="2"/>
              <a:buChar char="Ø"/>
            </a:pPr>
            <a:r>
              <a:rPr lang="en-US" sz="1400" dirty="0" smtClean="0">
                <a:solidFill>
                  <a:schemeClr val="tx1"/>
                </a:solidFill>
                <a:latin typeface="Book Antiqua" pitchFamily="18" charset="0"/>
              </a:rPr>
              <a:t> Nature of Job Requirements</a:t>
            </a:r>
          </a:p>
        </p:txBody>
      </p:sp>
      <p:sp>
        <p:nvSpPr>
          <p:cNvPr id="13" name="Frame 12"/>
          <p:cNvSpPr/>
          <p:nvPr/>
        </p:nvSpPr>
        <p:spPr>
          <a:xfrm>
            <a:off x="5181600" y="4953000"/>
            <a:ext cx="3505200" cy="1219200"/>
          </a:xfrm>
          <a:prstGeom prst="frame">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buFont typeface="Wingdings" pitchFamily="2" charset="2"/>
              <a:buChar char="Ø"/>
            </a:pPr>
            <a:r>
              <a:rPr lang="en-US" sz="1400" dirty="0" smtClean="0">
                <a:solidFill>
                  <a:schemeClr val="tx1"/>
                </a:solidFill>
                <a:latin typeface="Book Antiqua" pitchFamily="18" charset="0"/>
              </a:rPr>
              <a:t> Advertising Choices</a:t>
            </a:r>
          </a:p>
          <a:p>
            <a:pPr algn="just">
              <a:buFont typeface="Wingdings" pitchFamily="2" charset="2"/>
              <a:buChar char="Ø"/>
            </a:pPr>
            <a:r>
              <a:rPr lang="en-US" sz="1400" dirty="0" smtClean="0">
                <a:solidFill>
                  <a:schemeClr val="tx1"/>
                </a:solidFill>
                <a:latin typeface="Book Antiqua" pitchFamily="18" charset="0"/>
              </a:rPr>
              <a:t>  Recruiting Activities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5"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6"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
        <p:nvSpPr>
          <p:cNvPr id="7" name="Rectangle 6"/>
          <p:cNvSpPr>
            <a:spLocks noChangeArrowheads="1"/>
          </p:cNvSpPr>
          <p:nvPr/>
        </p:nvSpPr>
        <p:spPr bwMode="auto">
          <a:xfrm>
            <a:off x="0" y="0"/>
            <a:ext cx="9144000" cy="7620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2800" b="1" dirty="0" smtClean="0">
                <a:latin typeface="Rockwell" pitchFamily="18" charset="0"/>
              </a:rPr>
              <a:t>STRATEGIC RECRUITING</a:t>
            </a:r>
          </a:p>
          <a:p>
            <a:pPr algn="ctr"/>
            <a:r>
              <a:rPr lang="en-US" sz="2800" b="1" dirty="0" smtClean="0">
                <a:latin typeface="Rockwell" pitchFamily="18" charset="0"/>
              </a:rPr>
              <a:t>DECISIONS </a:t>
            </a:r>
            <a:endParaRPr lang="en-US" sz="2400" b="1" dirty="0" smtClean="0">
              <a:latin typeface="Rockwell" pitchFamily="18" charset="0"/>
            </a:endParaRPr>
          </a:p>
        </p:txBody>
      </p:sp>
      <p:graphicFrame>
        <p:nvGraphicFramePr>
          <p:cNvPr id="14" name="Table 13"/>
          <p:cNvGraphicFramePr>
            <a:graphicFrameLocks noGrp="1"/>
          </p:cNvGraphicFramePr>
          <p:nvPr/>
        </p:nvGraphicFramePr>
        <p:xfrm>
          <a:off x="457200" y="914400"/>
          <a:ext cx="8610600" cy="5623560"/>
        </p:xfrm>
        <a:graphic>
          <a:graphicData uri="http://schemas.openxmlformats.org/drawingml/2006/table">
            <a:tbl>
              <a:tblPr firstRow="1" bandRow="1">
                <a:tableStyleId>{5940675A-B579-460E-94D1-54222C63F5DA}</a:tableStyleId>
              </a:tblPr>
              <a:tblGrid>
                <a:gridCol w="3635048"/>
                <a:gridCol w="4975552"/>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Book Antiqua" pitchFamily="18" charset="0"/>
                        </a:rPr>
                        <a:t>FLEXIBLE STAFFING</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Book Antiqua" pitchFamily="18" charset="0"/>
                        </a:rPr>
                        <a:t>DESCRIPTIONS</a:t>
                      </a:r>
                    </a:p>
                  </a:txBody>
                  <a:tcPr anchor="ctr"/>
                </a:tc>
              </a:tr>
              <a:tr h="1076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Book Antiqua" pitchFamily="18" charset="0"/>
                        </a:rPr>
                        <a:t>1. REGULAR EMPLOYMENT</a:t>
                      </a: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latin typeface="Book Antiqua" pitchFamily="18" charset="0"/>
                        </a:rPr>
                        <a:t>Regular employment consists of continuous, predictable, and scheduled employment of six months' duration or longer. </a:t>
                      </a:r>
                      <a:r>
                        <a:rPr lang="en-US" sz="1600" kern="1200" dirty="0" smtClean="0">
                          <a:latin typeface="Book Antiqua" pitchFamily="18" charset="0"/>
                        </a:rPr>
                        <a:t>Regular employment may be</a:t>
                      </a:r>
                      <a:r>
                        <a:rPr lang="en-US" sz="1600" kern="1200" baseline="0" dirty="0" smtClean="0">
                          <a:latin typeface="Book Antiqua" pitchFamily="18" charset="0"/>
                        </a:rPr>
                        <a:t> full time or part time.</a:t>
                      </a:r>
                      <a:endParaRPr lang="en-US" sz="1600" kern="1200" dirty="0" smtClean="0">
                        <a:solidFill>
                          <a:schemeClr val="dk1"/>
                        </a:solidFill>
                        <a:latin typeface="Book Antiqua" pitchFamily="18" charset="0"/>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Book Antiqua" pitchFamily="18" charset="0"/>
                        </a:rPr>
                        <a:t>2. FULL-TIME OR PART-TIME</a:t>
                      </a:r>
                    </a:p>
                  </a:txBody>
                  <a:tcPr anchor="ctr"/>
                </a:tc>
                <a:tc>
                  <a:txBody>
                    <a:bodyPr/>
                    <a:lstStyle/>
                    <a:p>
                      <a:pPr algn="just"/>
                      <a:r>
                        <a:rPr lang="en-US" sz="1600" dirty="0" smtClean="0">
                          <a:latin typeface="Book Antiqua" pitchFamily="18" charset="0"/>
                        </a:rPr>
                        <a:t>Full-time employment consists of a regular schedule of 37.5 hours per week. Part-time employment consists of a regular schedule of less than 37.5 hours per week.</a:t>
                      </a:r>
                    </a:p>
                  </a:txBody>
                  <a:tcPr/>
                </a:tc>
              </a:tr>
              <a:tr h="370840">
                <a:tc>
                  <a:txBody>
                    <a:bodyPr/>
                    <a:lstStyle/>
                    <a:p>
                      <a:r>
                        <a:rPr lang="en-US" b="1" dirty="0" smtClean="0">
                          <a:latin typeface="Book Antiqua" pitchFamily="18" charset="0"/>
                        </a:rPr>
                        <a:t>3. INDEPENDENT  </a:t>
                      </a:r>
                    </a:p>
                    <a:p>
                      <a:r>
                        <a:rPr lang="en-US" b="1" dirty="0" smtClean="0">
                          <a:latin typeface="Book Antiqua" pitchFamily="18" charset="0"/>
                        </a:rPr>
                        <a:t>    CONTRACTORS</a:t>
                      </a:r>
                    </a:p>
                  </a:txBody>
                  <a:tcPr anchor="ctr"/>
                </a:tc>
                <a:tc>
                  <a:txBody>
                    <a:bodyPr/>
                    <a:lstStyle/>
                    <a:p>
                      <a:pPr algn="just"/>
                      <a:r>
                        <a:rPr lang="en-US" sz="1600" dirty="0" smtClean="0">
                          <a:latin typeface="Book Antiqua" pitchFamily="18" charset="0"/>
                        </a:rPr>
                        <a:t>Perform specific services on a contract basis used in a number of areas, including building maintenance, security, and advertising/public relations.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latin typeface="Book Antiqua" pitchFamily="18" charset="0"/>
                        </a:rPr>
                        <a:t>4. PROFESSIONAL EMPLOYER ORGANIZATIONS  AND EMPLOYEE LEASING</a:t>
                      </a:r>
                      <a:endParaRPr lang="en-US" sz="1800" b="1" kern="1200" dirty="0" smtClean="0">
                        <a:solidFill>
                          <a:schemeClr val="dk1"/>
                        </a:solidFill>
                        <a:latin typeface="Book Antiqua" pitchFamily="18" charset="0"/>
                        <a:ea typeface="+mn-ea"/>
                        <a:cs typeface="+mn-cs"/>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kern="1200" dirty="0" smtClean="0">
                          <a:latin typeface="Book Antiqua" pitchFamily="18" charset="0"/>
                        </a:rPr>
                        <a:t>An employer signs an agreement with an employee leasing company, after which the existing staff is hired by the leasing firm and leased back to the company. For a fee, a small business owner turns his or her staff over to the leasing company, which then writes the paychecks, pays the taxes, prepares and implements HR policies, and keeps all the required records.</a:t>
                      </a:r>
                    </a:p>
                    <a:p>
                      <a:endParaRPr lang="en-US" sz="1600" dirty="0">
                        <a:latin typeface="Book Antiqua"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762000"/>
          </a:xfrm>
          <a:prstGeom prst="rect">
            <a:avLst/>
          </a:prstGeom>
          <a:solidFill>
            <a:srgbClr val="009999">
              <a:alpha val="90979"/>
            </a:srgbClr>
          </a:solidFill>
          <a:ln w="9525">
            <a:solidFill>
              <a:srgbClr val="009999"/>
            </a:solidFill>
            <a:miter lim="800000"/>
            <a:headEnd/>
            <a:tailEnd/>
          </a:ln>
        </p:spPr>
        <p:txBody>
          <a:bodyPr wrap="none" anchor="ctr"/>
          <a:lstStyle/>
          <a:p>
            <a:pPr algn="ctr"/>
            <a:r>
              <a:rPr lang="en-US" sz="2800" b="1" dirty="0" smtClean="0">
                <a:latin typeface="Rockwell" pitchFamily="18" charset="0"/>
              </a:rPr>
              <a:t>STRATEGIC RECRUITING</a:t>
            </a:r>
          </a:p>
          <a:p>
            <a:pPr algn="ctr"/>
            <a:r>
              <a:rPr lang="en-US" sz="2800" b="1" dirty="0" smtClean="0">
                <a:latin typeface="Rockwell" pitchFamily="18" charset="0"/>
              </a:rPr>
              <a:t>DECISIONS Cont . . .</a:t>
            </a:r>
            <a:endParaRPr lang="en-US" sz="2400" b="1" dirty="0" smtClean="0">
              <a:latin typeface="Rockwell"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31499909"/>
              </p:ext>
            </p:extLst>
          </p:nvPr>
        </p:nvGraphicFramePr>
        <p:xfrm>
          <a:off x="457200" y="1905000"/>
          <a:ext cx="8610600" cy="2926080"/>
        </p:xfrm>
        <a:graphic>
          <a:graphicData uri="http://schemas.openxmlformats.org/drawingml/2006/table">
            <a:tbl>
              <a:tblPr firstRow="1" bandRow="1">
                <a:tableStyleId>{5940675A-B579-460E-94D1-54222C63F5DA}</a:tableStyleId>
              </a:tblPr>
              <a:tblGrid>
                <a:gridCol w="3635048"/>
                <a:gridCol w="497555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Book Antiqua" pitchFamily="18" charset="0"/>
                        </a:rPr>
                        <a:t>5. TEMPORARY WORKERS</a:t>
                      </a: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latin typeface="Book Antiqua" pitchFamily="18" charset="0"/>
                        </a:rPr>
                        <a:t>This  is based on “try before you buy” approach . Employers who use temporary employees can hire their own temporary staff or use agencies supplying temporary workers. Such firms supply workers on a rate-per-day or per-week basis. </a:t>
                      </a:r>
                      <a:endParaRPr lang="en-US" b="0" dirty="0" smtClean="0">
                        <a:latin typeface="Book Antiqua" pitchFamily="18"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Book Antiqua" pitchFamily="18" charset="0"/>
                        </a:rPr>
                        <a:t>6. SEASONAL EMPLOYEES</a:t>
                      </a: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smtClean="0">
                          <a:latin typeface="Book Antiqua" pitchFamily="18" charset="0"/>
                        </a:rPr>
                        <a:t>Seasonal employees are hired to work on a part-time basis by companies that need extra help during a particular season, typically the </a:t>
                      </a:r>
                      <a:r>
                        <a:rPr lang="en-US" sz="1800" kern="1200" dirty="0" smtClean="0">
                          <a:latin typeface="Book Antiqua" pitchFamily="18" charset="0"/>
                        </a:rPr>
                        <a:t>Ramadan</a:t>
                      </a:r>
                      <a:r>
                        <a:rPr lang="en-US" sz="1800" kern="1200" baseline="0" dirty="0" smtClean="0">
                          <a:latin typeface="Book Antiqua" pitchFamily="18" charset="0"/>
                        </a:rPr>
                        <a:t> </a:t>
                      </a:r>
                      <a:r>
                        <a:rPr lang="en-US" sz="1800" kern="1200" dirty="0" smtClean="0">
                          <a:latin typeface="Book Antiqua" pitchFamily="18" charset="0"/>
                        </a:rPr>
                        <a:t> </a:t>
                      </a:r>
                      <a:r>
                        <a:rPr lang="en-US" sz="1800" kern="1200" dirty="0" smtClean="0">
                          <a:latin typeface="Book Antiqua" pitchFamily="18" charset="0"/>
                        </a:rPr>
                        <a:t>season or crops harvesting. </a:t>
                      </a:r>
                      <a:endParaRPr lang="en-US" sz="1800" kern="1200" dirty="0" smtClean="0">
                        <a:solidFill>
                          <a:schemeClr val="dk1"/>
                        </a:solidFill>
                        <a:latin typeface="Book Antiqua" pitchFamily="18" charset="0"/>
                        <a:ea typeface="+mn-ea"/>
                        <a:cs typeface="+mn-cs"/>
                      </a:endParaRPr>
                    </a:p>
                  </a:txBody>
                  <a:tcPr/>
                </a:tc>
              </a:tr>
            </a:tbl>
          </a:graphicData>
        </a:graphic>
      </p:graphicFrame>
      <p:sp>
        <p:nvSpPr>
          <p:cNvPr id="6" name="Line 4"/>
          <p:cNvSpPr>
            <a:spLocks noChangeShapeType="1"/>
          </p:cNvSpPr>
          <p:nvPr/>
        </p:nvSpPr>
        <p:spPr bwMode="auto">
          <a:xfrm>
            <a:off x="250825" y="0"/>
            <a:ext cx="0" cy="6858000"/>
          </a:xfrm>
          <a:prstGeom prst="line">
            <a:avLst/>
          </a:prstGeom>
          <a:noFill/>
          <a:ln w="38100">
            <a:solidFill>
              <a:schemeClr val="accent2"/>
            </a:solidFill>
            <a:round/>
            <a:headEnd/>
            <a:tailEnd/>
          </a:ln>
        </p:spPr>
        <p:txBody>
          <a:bodyPr/>
          <a:lstStyle/>
          <a:p>
            <a:endParaRPr lang="en-US"/>
          </a:p>
        </p:txBody>
      </p:sp>
      <p:sp>
        <p:nvSpPr>
          <p:cNvPr id="7" name="Line 5"/>
          <p:cNvSpPr>
            <a:spLocks noChangeShapeType="1"/>
          </p:cNvSpPr>
          <p:nvPr/>
        </p:nvSpPr>
        <p:spPr bwMode="auto">
          <a:xfrm>
            <a:off x="395288" y="0"/>
            <a:ext cx="0" cy="6858000"/>
          </a:xfrm>
          <a:prstGeom prst="line">
            <a:avLst/>
          </a:prstGeom>
          <a:noFill/>
          <a:ln w="38100">
            <a:solidFill>
              <a:srgbClr val="FF9900"/>
            </a:solidFill>
            <a:round/>
            <a:headEnd/>
            <a:tailEnd/>
          </a:ln>
        </p:spPr>
        <p:txBody>
          <a:bodyPr/>
          <a:lstStyle/>
          <a:p>
            <a:endParaRPr lang="en-US"/>
          </a:p>
        </p:txBody>
      </p:sp>
      <p:sp>
        <p:nvSpPr>
          <p:cNvPr id="8" name="Line 6"/>
          <p:cNvSpPr>
            <a:spLocks noChangeShapeType="1"/>
          </p:cNvSpPr>
          <p:nvPr/>
        </p:nvSpPr>
        <p:spPr bwMode="auto">
          <a:xfrm>
            <a:off x="323850" y="-26988"/>
            <a:ext cx="0" cy="6884988"/>
          </a:xfrm>
          <a:prstGeom prst="line">
            <a:avLst/>
          </a:prstGeom>
          <a:noFill/>
          <a:ln w="38100">
            <a:solidFill>
              <a:schemeClr val="folHlink"/>
            </a:solidFill>
            <a:round/>
            <a:headEnd/>
            <a:tailEnd/>
          </a:ln>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2342</TotalTime>
  <Words>1434</Words>
  <Application>Microsoft Office PowerPoint</Application>
  <PresentationFormat>On-screen Show (4:3)</PresentationFormat>
  <Paragraphs>337</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Tariq</dc:creator>
  <cp:lastModifiedBy>pc</cp:lastModifiedBy>
  <cp:revision>962</cp:revision>
  <dcterms:created xsi:type="dcterms:W3CDTF">2011-01-30T02:01:09Z</dcterms:created>
  <dcterms:modified xsi:type="dcterms:W3CDTF">2017-05-24T11:14:22Z</dcterms:modified>
</cp:coreProperties>
</file>